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9" r:id="rId1"/>
  </p:sldMasterIdLst>
  <p:notesMasterIdLst>
    <p:notesMasterId r:id="rId38"/>
  </p:notesMasterIdLst>
  <p:handoutMasterIdLst>
    <p:handoutMasterId r:id="rId39"/>
  </p:handoutMasterIdLst>
  <p:sldIdLst>
    <p:sldId id="360" r:id="rId2"/>
    <p:sldId id="304" r:id="rId3"/>
    <p:sldId id="267" r:id="rId4"/>
    <p:sldId id="355" r:id="rId5"/>
    <p:sldId id="325" r:id="rId6"/>
    <p:sldId id="324" r:id="rId7"/>
    <p:sldId id="357" r:id="rId8"/>
    <p:sldId id="334" r:id="rId9"/>
    <p:sldId id="353" r:id="rId10"/>
    <p:sldId id="349" r:id="rId11"/>
    <p:sldId id="335" r:id="rId12"/>
    <p:sldId id="336" r:id="rId13"/>
    <p:sldId id="358" r:id="rId14"/>
    <p:sldId id="359" r:id="rId15"/>
    <p:sldId id="338" r:id="rId16"/>
    <p:sldId id="413" r:id="rId17"/>
    <p:sldId id="414" r:id="rId18"/>
    <p:sldId id="366" r:id="rId19"/>
    <p:sldId id="408" r:id="rId20"/>
    <p:sldId id="410" r:id="rId21"/>
    <p:sldId id="381" r:id="rId22"/>
    <p:sldId id="343" r:id="rId23"/>
    <p:sldId id="406" r:id="rId24"/>
    <p:sldId id="315" r:id="rId25"/>
    <p:sldId id="339" r:id="rId26"/>
    <p:sldId id="340" r:id="rId27"/>
    <p:sldId id="348" r:id="rId28"/>
    <p:sldId id="385" r:id="rId29"/>
    <p:sldId id="415" r:id="rId30"/>
    <p:sldId id="300" r:id="rId31"/>
    <p:sldId id="416" r:id="rId32"/>
    <p:sldId id="417" r:id="rId33"/>
    <p:sldId id="337" r:id="rId34"/>
    <p:sldId id="331" r:id="rId35"/>
    <p:sldId id="329" r:id="rId36"/>
    <p:sldId id="269" r:id="rId37"/>
  </p:sldIdLst>
  <p:sldSz cx="9144000" cy="6858000" type="screen4x3"/>
  <p:notesSz cx="7104063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80">
          <p15:clr>
            <a:srgbClr val="A4A3A4"/>
          </p15:clr>
        </p15:guide>
        <p15:guide id="2" pos="43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33CC"/>
    <a:srgbClr val="6699FF"/>
    <a:srgbClr val="33CC33"/>
    <a:srgbClr val="FF6600"/>
    <a:srgbClr val="FF9900"/>
    <a:srgbClr val="00638C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50" autoAdjust="0"/>
    <p:restoredTop sz="94465" autoAdjust="0"/>
  </p:normalViewPr>
  <p:slideViewPr>
    <p:cSldViewPr snapToGrid="0">
      <p:cViewPr varScale="1">
        <p:scale>
          <a:sx n="130" d="100"/>
          <a:sy n="130" d="100"/>
        </p:scale>
        <p:origin x="1332" y="126"/>
      </p:cViewPr>
      <p:guideLst>
        <p:guide orient="horz" pos="780"/>
        <p:guide pos="431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66" d="100"/>
          <a:sy n="66" d="100"/>
        </p:scale>
        <p:origin x="-3222" y="-72"/>
      </p:cViewPr>
      <p:guideLst>
        <p:guide orient="horz" pos="3224"/>
        <p:guide pos="2238"/>
      </p:guideLst>
    </p:cSldViewPr>
  </p:notesViewPr>
  <p:gridSpacing cx="180023" cy="18002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3.xml"/><Relationship Id="rId1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>
            <a:extLst>
              <a:ext uri="{FF2B5EF4-FFF2-40B4-BE49-F238E27FC236}">
                <a16:creationId xmlns:a16="http://schemas.microsoft.com/office/drawing/2014/main" id="{35E3C560-1625-4652-B264-DDC620FB7AF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20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501" tIns="47751" rIns="95501" bIns="4775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PoloST11KBuch" pitchFamily="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8771" name="Rectangle 3">
            <a:extLst>
              <a:ext uri="{FF2B5EF4-FFF2-40B4-BE49-F238E27FC236}">
                <a16:creationId xmlns:a16="http://schemas.microsoft.com/office/drawing/2014/main" id="{6DBA452D-D311-45B8-935F-2E03B8E6346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945" y="0"/>
            <a:ext cx="3078427" cy="5120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501" tIns="47751" rIns="95501" bIns="4775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PoloST11KBuch" pitchFamily="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8772" name="Rectangle 4">
            <a:extLst>
              <a:ext uri="{FF2B5EF4-FFF2-40B4-BE49-F238E27FC236}">
                <a16:creationId xmlns:a16="http://schemas.microsoft.com/office/drawing/2014/main" id="{0ACF2650-6B75-4B54-B03A-C7739CAF3A6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919"/>
            <a:ext cx="3078427" cy="5120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501" tIns="47751" rIns="95501" bIns="4775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PoloST11KBuch" pitchFamily="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8773" name="Rectangle 5">
            <a:extLst>
              <a:ext uri="{FF2B5EF4-FFF2-40B4-BE49-F238E27FC236}">
                <a16:creationId xmlns:a16="http://schemas.microsoft.com/office/drawing/2014/main" id="{7E4A6213-E989-416E-A292-E8653574A33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945" y="9720919"/>
            <a:ext cx="3078427" cy="5120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501" tIns="47751" rIns="95501" bIns="4775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PoloST11KBuch" pitchFamily="2" charset="0"/>
              </a:defRPr>
            </a:lvl1pPr>
          </a:lstStyle>
          <a:p>
            <a:pPr>
              <a:defRPr/>
            </a:pPr>
            <a:fld id="{5CF40608-49E6-45AA-891F-A0B8B6FF3C0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C4EC4502-A6F5-4132-9719-FD4BFFC569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20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501" tIns="47751" rIns="95501" bIns="4775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PoloST11KBuch" pitchFamily="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3ED9BF83-FD71-4D28-BE73-D2AADFF4812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3945" y="0"/>
            <a:ext cx="3078427" cy="5120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501" tIns="47751" rIns="95501" bIns="4775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PoloST11KBuch" pitchFamily="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7ABA953-BF0C-416F-9EDB-87EF147E7E1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9687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1622" name="Rectangle 6">
            <a:extLst>
              <a:ext uri="{FF2B5EF4-FFF2-40B4-BE49-F238E27FC236}">
                <a16:creationId xmlns:a16="http://schemas.microsoft.com/office/drawing/2014/main" id="{CF038BC2-7B0D-4CEC-A2B3-E81ABF3C066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919"/>
            <a:ext cx="3078427" cy="5120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501" tIns="47751" rIns="95501" bIns="4775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PoloST11KBuch" pitchFamily="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1623" name="Rectangle 7">
            <a:extLst>
              <a:ext uri="{FF2B5EF4-FFF2-40B4-BE49-F238E27FC236}">
                <a16:creationId xmlns:a16="http://schemas.microsoft.com/office/drawing/2014/main" id="{9228B216-94FD-4D96-9507-D9CB4229B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45" y="9720919"/>
            <a:ext cx="3078427" cy="5120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5501" tIns="47751" rIns="95501" bIns="4775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PoloST11KBuch" pitchFamily="2" charset="0"/>
              </a:defRPr>
            </a:lvl1pPr>
          </a:lstStyle>
          <a:p>
            <a:pPr>
              <a:defRPr/>
            </a:pPr>
            <a:fld id="{0C041E3C-B853-4C48-B5AA-C14802DB0D1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A55AEE5F-287C-4DD5-B366-9B4285E1C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407" y="4862097"/>
            <a:ext cx="5683250" cy="4605249"/>
          </a:xfrm>
          <a:prstGeom prst="rect">
            <a:avLst/>
          </a:prstGeom>
        </p:spPr>
        <p:txBody>
          <a:bodyPr vert="horz" lIns="95501" tIns="47751" rIns="95501" bIns="47751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loST11KBuch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loST11KBuch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loST11KBuch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loST11KBuch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oloST11KBuch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C8BE4C69-02F6-494B-96CE-5E0526BA10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1pPr>
            <a:lvl2pPr marL="775952" indent="-298443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2pPr>
            <a:lvl3pPr marL="1193773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3pPr>
            <a:lvl4pPr marL="1671282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4pPr>
            <a:lvl5pPr marL="2148790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5pPr>
            <a:lvl6pPr marL="2626300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6pPr>
            <a:lvl7pPr marL="310380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7pPr>
            <a:lvl8pPr marL="358131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8pPr>
            <a:lvl9pPr marL="4058826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9pPr>
          </a:lstStyle>
          <a:p>
            <a:pPr>
              <a:spcBef>
                <a:spcPct val="0"/>
              </a:spcBef>
            </a:pPr>
            <a:fld id="{12EB2607-D0D1-4224-B101-A2DEB9D1C74B}" type="slidenum">
              <a:rPr lang="de-DE" altLang="de-DE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25F9E5CA-3033-4829-84D5-4F1D5C6A04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643266C-ED2E-463C-BD2B-669F98FEF1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1pPr>
            <a:lvl2pPr marL="775952" indent="-298443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2pPr>
            <a:lvl3pPr marL="1193773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3pPr>
            <a:lvl4pPr marL="1671282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4pPr>
            <a:lvl5pPr marL="2148790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5pPr>
            <a:lvl6pPr marL="2626300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6pPr>
            <a:lvl7pPr marL="310380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7pPr>
            <a:lvl8pPr marL="358131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8pPr>
            <a:lvl9pPr marL="4058826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9pPr>
          </a:lstStyle>
          <a:p>
            <a:pPr>
              <a:spcBef>
                <a:spcPct val="0"/>
              </a:spcBef>
            </a:pPr>
            <a:fld id="{802EE993-8B12-4F0C-A39B-9A3D64A84668}" type="slidenum">
              <a:rPr lang="de-DE" altLang="de-DE"/>
              <a:pPr>
                <a:spcBef>
                  <a:spcPct val="0"/>
                </a:spcBef>
              </a:pPr>
              <a:t>36</a:t>
            </a:fld>
            <a:endParaRPr lang="de-DE" altLang="de-DE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CB9C205-F351-4E2A-B839-FB22376910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55FA8FBC-1DCE-42DB-ADA3-ACD5712C8D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1pPr>
            <a:lvl2pPr marL="775952" indent="-298443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2pPr>
            <a:lvl3pPr marL="1193773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3pPr>
            <a:lvl4pPr marL="1671282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4pPr>
            <a:lvl5pPr marL="2148790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5pPr>
            <a:lvl6pPr marL="2626300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6pPr>
            <a:lvl7pPr marL="310380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7pPr>
            <a:lvl8pPr marL="358131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8pPr>
            <a:lvl9pPr marL="4058826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9pPr>
          </a:lstStyle>
          <a:p>
            <a:pPr>
              <a:spcBef>
                <a:spcPct val="0"/>
              </a:spcBef>
            </a:pPr>
            <a:fld id="{34AE85AB-F0E6-4F97-929C-FF7651D4786D}" type="slidenum">
              <a:rPr lang="de-DE" altLang="de-DE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8C6E7A3A-5AF9-4286-B4BD-981C55C766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0CC03EC7-6AA7-46A6-8A1D-07744BF427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1pPr>
            <a:lvl2pPr marL="775952" indent="-298443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2pPr>
            <a:lvl3pPr marL="1193773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3pPr>
            <a:lvl4pPr marL="1671282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4pPr>
            <a:lvl5pPr marL="2148790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5pPr>
            <a:lvl6pPr marL="2626300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6pPr>
            <a:lvl7pPr marL="310380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7pPr>
            <a:lvl8pPr marL="358131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8pPr>
            <a:lvl9pPr marL="4058826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9pPr>
          </a:lstStyle>
          <a:p>
            <a:pPr>
              <a:spcBef>
                <a:spcPct val="0"/>
              </a:spcBef>
            </a:pPr>
            <a:fld id="{97D6F7E4-820A-437E-AE05-66469F838E3C}" type="slidenum">
              <a:rPr lang="de-DE" altLang="de-DE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31F3084A-2DB2-4BBF-A44B-7A5688F360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7397C952-BE30-456A-A77C-CC6B9B08D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1pPr>
            <a:lvl2pPr marL="775952" indent="-298443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2pPr>
            <a:lvl3pPr marL="1193773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3pPr>
            <a:lvl4pPr marL="1671282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4pPr>
            <a:lvl5pPr marL="2148790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5pPr>
            <a:lvl6pPr marL="2626300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6pPr>
            <a:lvl7pPr marL="310380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7pPr>
            <a:lvl8pPr marL="358131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8pPr>
            <a:lvl9pPr marL="4058826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9pPr>
          </a:lstStyle>
          <a:p>
            <a:pPr>
              <a:spcBef>
                <a:spcPct val="0"/>
              </a:spcBef>
            </a:pPr>
            <a:fld id="{B9270E78-F6B0-4825-822F-35D1B506F6D5}" type="slidenum">
              <a:rPr lang="de-DE" altLang="de-DE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9E7C7B1B-72C7-41B7-9450-D98AB126E6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7B60E164-58A2-45D9-BC98-EE7376BE47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1pPr>
            <a:lvl2pPr marL="775952" indent="-298443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2pPr>
            <a:lvl3pPr marL="1193773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3pPr>
            <a:lvl4pPr marL="1671282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4pPr>
            <a:lvl5pPr marL="2148790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5pPr>
            <a:lvl6pPr marL="2626300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6pPr>
            <a:lvl7pPr marL="310380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7pPr>
            <a:lvl8pPr marL="358131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8pPr>
            <a:lvl9pPr marL="4058826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9pPr>
          </a:lstStyle>
          <a:p>
            <a:pPr>
              <a:spcBef>
                <a:spcPct val="0"/>
              </a:spcBef>
            </a:pPr>
            <a:fld id="{1116D406-993A-45AF-ADD5-1751B00AB0F3}" type="slidenum">
              <a:rPr lang="de-DE" altLang="de-DE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2000504B-36EA-4B55-AE25-2C6F290BB3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B6DD7A0C-9859-441D-AE40-CB322A05C4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1pPr>
            <a:lvl2pPr marL="775952" indent="-298443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2pPr>
            <a:lvl3pPr marL="1193773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3pPr>
            <a:lvl4pPr marL="1671282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4pPr>
            <a:lvl5pPr marL="2148790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5pPr>
            <a:lvl6pPr marL="2626300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6pPr>
            <a:lvl7pPr marL="310380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7pPr>
            <a:lvl8pPr marL="358131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8pPr>
            <a:lvl9pPr marL="4058826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9pPr>
          </a:lstStyle>
          <a:p>
            <a:pPr>
              <a:spcBef>
                <a:spcPct val="0"/>
              </a:spcBef>
            </a:pPr>
            <a:fld id="{1575458C-2DFA-4B19-BC89-7CE893B19C2F}" type="slidenum">
              <a:rPr lang="de-DE" altLang="de-DE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909E7FAF-7AE0-4C67-9B56-9FBFAA6F19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560C450A-B452-40EB-A11C-F429542AA3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1pPr>
            <a:lvl2pPr marL="775952" indent="-298443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2pPr>
            <a:lvl3pPr marL="1193773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3pPr>
            <a:lvl4pPr marL="1671282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4pPr>
            <a:lvl5pPr marL="2148790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5pPr>
            <a:lvl6pPr marL="2626300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6pPr>
            <a:lvl7pPr marL="310380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7pPr>
            <a:lvl8pPr marL="358131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8pPr>
            <a:lvl9pPr marL="4058826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9pPr>
          </a:lstStyle>
          <a:p>
            <a:pPr>
              <a:spcBef>
                <a:spcPct val="0"/>
              </a:spcBef>
            </a:pPr>
            <a:fld id="{B6C9116A-FBD4-4F0C-A055-9CC6131350C8}" type="slidenum">
              <a:rPr lang="de-DE" altLang="de-DE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8BB722D-EDC1-42FD-A4FE-889491CC04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66BCF9ED-EE91-4328-B0BD-186AAA7D89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1pPr>
            <a:lvl2pPr marL="775952" indent="-298443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2pPr>
            <a:lvl3pPr marL="1193773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3pPr>
            <a:lvl4pPr marL="1671282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4pPr>
            <a:lvl5pPr marL="2148790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5pPr>
            <a:lvl6pPr marL="2626300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6pPr>
            <a:lvl7pPr marL="310380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7pPr>
            <a:lvl8pPr marL="358131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8pPr>
            <a:lvl9pPr marL="4058826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9pPr>
          </a:lstStyle>
          <a:p>
            <a:pPr>
              <a:spcBef>
                <a:spcPct val="0"/>
              </a:spcBef>
            </a:pPr>
            <a:fld id="{C29FE723-A392-487E-AFBF-93F24A64CF21}" type="slidenum">
              <a:rPr lang="de-DE" altLang="de-DE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5A6657C1-0E9D-42D7-9000-41E33D80DB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362C8560-1599-4695-B7A7-69ED0CFD5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1pPr>
            <a:lvl2pPr marL="775952" indent="-298443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2pPr>
            <a:lvl3pPr marL="1193773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3pPr>
            <a:lvl4pPr marL="1671282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4pPr>
            <a:lvl5pPr marL="2148790" indent="-238755">
              <a:spcBef>
                <a:spcPct val="30000"/>
              </a:spcBef>
              <a:defRPr sz="1300">
                <a:solidFill>
                  <a:schemeClr val="tx1"/>
                </a:solidFill>
                <a:latin typeface="PoloST11KBuch" pitchFamily="2" charset="0"/>
              </a:defRPr>
            </a:lvl5pPr>
            <a:lvl6pPr marL="2626300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6pPr>
            <a:lvl7pPr marL="310380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7pPr>
            <a:lvl8pPr marL="3581318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8pPr>
            <a:lvl9pPr marL="4058826" indent="-2387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PoloST11KBuch" pitchFamily="2" charset="0"/>
              </a:defRPr>
            </a:lvl9pPr>
          </a:lstStyle>
          <a:p>
            <a:pPr>
              <a:spcBef>
                <a:spcPct val="0"/>
              </a:spcBef>
            </a:pPr>
            <a:fld id="{E061DFEC-96D0-4BBA-AE1F-D9D6BC75AE02}" type="slidenum">
              <a:rPr lang="de-DE" altLang="de-DE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5B9A1099-A758-41BB-971D-C5CB6CC97E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7" name="Rectangle 47"/>
          <p:cNvSpPr>
            <a:spLocks noGrp="1" noChangeArrowheads="1"/>
          </p:cNvSpPr>
          <p:nvPr>
            <p:ph type="ctrTitle" sz="quarter"/>
          </p:nvPr>
        </p:nvSpPr>
        <p:spPr>
          <a:xfrm>
            <a:off x="466725" y="2130425"/>
            <a:ext cx="7772400" cy="1470025"/>
          </a:xfrm>
        </p:spPr>
        <p:txBody>
          <a:bodyPr anchor="ctr"/>
          <a:lstStyle>
            <a:lvl1pPr>
              <a:defRPr sz="4000"/>
            </a:lvl1pPr>
          </a:lstStyle>
          <a:p>
            <a:pPr lvl="0"/>
            <a:r>
              <a:rPr lang="de-DE" noProof="0"/>
              <a:t>Warum Französisch?</a:t>
            </a:r>
          </a:p>
        </p:txBody>
      </p:sp>
    </p:spTree>
    <p:extLst>
      <p:ext uri="{BB962C8B-B14F-4D97-AF65-F5344CB8AC3E}">
        <p14:creationId xmlns:p14="http://schemas.microsoft.com/office/powerpoint/2010/main" val="3413052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D2AAC25-2284-4E44-8BE4-4432CC4E1C6D}"/>
              </a:ext>
            </a:extLst>
          </p:cNvPr>
          <p:cNvSpPr txBox="1"/>
          <p:nvPr userDrawn="1"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63955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60350"/>
            <a:ext cx="2057400" cy="570388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19800" cy="570388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7A26775-D506-4795-B122-66617DC345FA}"/>
              </a:ext>
            </a:extLst>
          </p:cNvPr>
          <p:cNvSpPr txBox="1"/>
          <p:nvPr userDrawn="1"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227313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438275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7FF68D-6E71-461F-BFEB-A74D46CDC1AE}"/>
              </a:ext>
            </a:extLst>
          </p:cNvPr>
          <p:cNvSpPr txBox="1"/>
          <p:nvPr userDrawn="1"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1179373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438275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438275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776663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74D4F77-A48C-4A6E-AA9B-8CBFB31B0632}"/>
              </a:ext>
            </a:extLst>
          </p:cNvPr>
          <p:cNvSpPr txBox="1"/>
          <p:nvPr userDrawn="1"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2839182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60350"/>
            <a:ext cx="8229600" cy="57038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4577D37-DA71-4DDE-A080-702024D46708}"/>
              </a:ext>
            </a:extLst>
          </p:cNvPr>
          <p:cNvSpPr txBox="1"/>
          <p:nvPr userDrawn="1"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3956708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3782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B092B21-9594-4C46-B9F1-C5BCDB64E771}"/>
              </a:ext>
            </a:extLst>
          </p:cNvPr>
          <p:cNvSpPr txBox="1"/>
          <p:nvPr userDrawn="1"/>
        </p:nvSpPr>
        <p:spPr>
          <a:xfrm>
            <a:off x="5173018" y="6362869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426824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382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5FBED26-8DBA-4C83-8046-CDE6D501F8BB}"/>
              </a:ext>
            </a:extLst>
          </p:cNvPr>
          <p:cNvSpPr txBox="1"/>
          <p:nvPr userDrawn="1"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166398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D826DB3-82F5-443C-96CD-4F0FA0C7055F}"/>
              </a:ext>
            </a:extLst>
          </p:cNvPr>
          <p:cNvSpPr txBox="1"/>
          <p:nvPr userDrawn="1"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1872886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E7E0413-177E-46CB-8F17-43A2C1BD4AF0}"/>
              </a:ext>
            </a:extLst>
          </p:cNvPr>
          <p:cNvSpPr txBox="1"/>
          <p:nvPr userDrawn="1"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196373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32ADC9B-ECE3-43ED-A8E4-E0E5B0432607}"/>
              </a:ext>
            </a:extLst>
          </p:cNvPr>
          <p:cNvSpPr txBox="1"/>
          <p:nvPr userDrawn="1"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379509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5CE0DFF-5D62-497A-9720-B85FE10A809A}"/>
              </a:ext>
            </a:extLst>
          </p:cNvPr>
          <p:cNvSpPr txBox="1"/>
          <p:nvPr userDrawn="1"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399310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6DCBFD1-23E4-41CE-948C-88A06C7CAAE5}"/>
              </a:ext>
            </a:extLst>
          </p:cNvPr>
          <p:cNvSpPr txBox="1"/>
          <p:nvPr userDrawn="1"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46821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7">
            <a:extLst>
              <a:ext uri="{FF2B5EF4-FFF2-40B4-BE49-F238E27FC236}">
                <a16:creationId xmlns:a16="http://schemas.microsoft.com/office/drawing/2014/main" id="{AC84ABA2-FF57-48D3-B197-FFD27617E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48">
            <a:extLst>
              <a:ext uri="{FF2B5EF4-FFF2-40B4-BE49-F238E27FC236}">
                <a16:creationId xmlns:a16="http://schemas.microsoft.com/office/drawing/2014/main" id="{1BEA367E-AFF5-49F7-BE81-FC45DBDA8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3827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3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PoloST11KBuch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PoloST11KBuch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PoloST11KBuch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PoloST11KBuch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PoloST11KBuch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PoloST11KBuch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PoloST11KBuch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PoloST11KBuch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2000">
          <a:solidFill>
            <a:srgbClr val="00000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hyperlink" Target="file:///E:\Desktop\Salut%20Ca%20va.avi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file:///E:\Desktop\Un%20kilometre%20a%20pied.avi" TargetMode="External"/><Relationship Id="rId5" Type="http://schemas.openxmlformats.org/officeDocument/2006/relationships/image" Target="../media/image27.png"/><Relationship Id="rId4" Type="http://schemas.openxmlformats.org/officeDocument/2006/relationships/hyperlink" Target="file:///E:\Desktop\Moi%20Cesar,%2010%20ans%2012,%201,39%20m.avi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6">
            <a:extLst>
              <a:ext uri="{FF2B5EF4-FFF2-40B4-BE49-F238E27FC236}">
                <a16:creationId xmlns:a16="http://schemas.microsoft.com/office/drawing/2014/main" id="{E63622FA-06B9-4C2D-B100-E222511B2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" y="33338"/>
            <a:ext cx="72421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2800" b="1" dirty="0">
                <a:solidFill>
                  <a:schemeClr val="tx1"/>
                </a:solidFill>
                <a:latin typeface="Arial" panose="020B0604020202020204" pitchFamily="34" charset="0"/>
              </a:rPr>
              <a:t>Informationen zur 2. Fremdsprachenwahl Französisch am JGG</a:t>
            </a:r>
          </a:p>
        </p:txBody>
      </p:sp>
      <p:sp>
        <p:nvSpPr>
          <p:cNvPr id="5124" name="Text Box 7">
            <a:extLst>
              <a:ext uri="{FF2B5EF4-FFF2-40B4-BE49-F238E27FC236}">
                <a16:creationId xmlns:a16="http://schemas.microsoft.com/office/drawing/2014/main" id="{DE6EF280-9D80-43C8-8D95-AFBBD0395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6925"/>
            <a:ext cx="5810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</a:rPr>
              <a:t>fotolia</a:t>
            </a:r>
          </a:p>
        </p:txBody>
      </p:sp>
      <p:sp>
        <p:nvSpPr>
          <p:cNvPr id="5125" name="Text Box 8">
            <a:extLst>
              <a:ext uri="{FF2B5EF4-FFF2-40B4-BE49-F238E27FC236}">
                <a16:creationId xmlns:a16="http://schemas.microsoft.com/office/drawing/2014/main" id="{09378D31-859E-4933-9F2F-1BFD469D8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813" y="3336925"/>
            <a:ext cx="5810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</a:rPr>
              <a:t>fotolia</a:t>
            </a:r>
          </a:p>
        </p:txBody>
      </p:sp>
      <p:sp>
        <p:nvSpPr>
          <p:cNvPr id="5126" name="Text Box 9">
            <a:extLst>
              <a:ext uri="{FF2B5EF4-FFF2-40B4-BE49-F238E27FC236}">
                <a16:creationId xmlns:a16="http://schemas.microsoft.com/office/drawing/2014/main" id="{A3D42CF7-6CC3-4B04-A3F7-7DCC00AC4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238" y="3346450"/>
            <a:ext cx="5810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fotolia</a:t>
            </a:r>
            <a:endParaRPr lang="de-DE" altLang="de-DE" sz="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7" name="Text Box 10">
            <a:extLst>
              <a:ext uri="{FF2B5EF4-FFF2-40B4-BE49-F238E27FC236}">
                <a16:creationId xmlns:a16="http://schemas.microsoft.com/office/drawing/2014/main" id="{B324D96A-7171-45ED-B585-898FBECBF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5938" y="3346450"/>
            <a:ext cx="86677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MEV-Verlag</a:t>
            </a:r>
            <a:endParaRPr lang="de-DE" altLang="de-DE" sz="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8" name="Text Box 11">
            <a:extLst>
              <a:ext uri="{FF2B5EF4-FFF2-40B4-BE49-F238E27FC236}">
                <a16:creationId xmlns:a16="http://schemas.microsoft.com/office/drawing/2014/main" id="{DBE2BB10-32E0-4014-BEC6-9FAEA4B61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8500"/>
            <a:ext cx="77787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Photodisc</a:t>
            </a:r>
            <a:endParaRPr lang="de-DE" altLang="de-DE" sz="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9" name="Text Box 12">
            <a:extLst>
              <a:ext uri="{FF2B5EF4-FFF2-40B4-BE49-F238E27FC236}">
                <a16:creationId xmlns:a16="http://schemas.microsoft.com/office/drawing/2014/main" id="{B96EDACE-484D-4FE5-AA0C-6061E677C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813" y="5797550"/>
            <a:ext cx="77787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Photodisc</a:t>
            </a:r>
            <a:endParaRPr lang="de-DE" altLang="de-DE" sz="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0" name="Text Box 13">
            <a:extLst>
              <a:ext uri="{FF2B5EF4-FFF2-40B4-BE49-F238E27FC236}">
                <a16:creationId xmlns:a16="http://schemas.microsoft.com/office/drawing/2014/main" id="{4102F132-384F-4083-801D-B9C8692AF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613" y="5778500"/>
            <a:ext cx="5810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fotolia</a:t>
            </a:r>
            <a:endParaRPr lang="de-DE" altLang="de-DE" sz="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1" name="Text Box 14">
            <a:extLst>
              <a:ext uri="{FF2B5EF4-FFF2-40B4-BE49-F238E27FC236}">
                <a16:creationId xmlns:a16="http://schemas.microsoft.com/office/drawing/2014/main" id="{A649FC68-5169-4404-B14D-01EEEB3BE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5784850"/>
            <a:ext cx="11557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Corel-photoLibrary</a:t>
            </a:r>
            <a:endParaRPr lang="de-DE" altLang="de-DE" sz="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2910A22-CE7E-4F4C-8C83-0E112BB2C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762"/>
            <a:ext cx="9144000" cy="49530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2ACEDA8-2680-45F4-931D-426F56CFE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>
                <a:latin typeface="Arial" panose="020B0604020202020204" pitchFamily="34" charset="0"/>
              </a:rPr>
              <a:t>Bildungs- und Berufschancen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CE53D2F-6059-4034-93B5-14A985BBD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0000"/>
              </a:buClr>
              <a:buFontTx/>
              <a:buChar char="•"/>
            </a:pPr>
            <a:r>
              <a:rPr lang="de-DE" altLang="de-DE" sz="2000" b="1" dirty="0">
                <a:latin typeface="Arial" panose="020B0604020202020204" pitchFamily="34" charset="0"/>
              </a:rPr>
              <a:t>Auszubildenden</a:t>
            </a:r>
            <a:r>
              <a:rPr lang="de-DE" altLang="de-DE" sz="2000" dirty="0">
                <a:latin typeface="Arial" panose="020B0604020202020204" pitchFamily="34" charset="0"/>
              </a:rPr>
              <a:t> bieten </a:t>
            </a:r>
            <a:r>
              <a:rPr lang="de-DE" altLang="de-DE" sz="2000" b="1" dirty="0">
                <a:latin typeface="Arial" panose="020B0604020202020204" pitchFamily="34" charset="0"/>
              </a:rPr>
              <a:t>deutsch-französische Programme</a:t>
            </a:r>
            <a:r>
              <a:rPr lang="de-DE" altLang="de-DE" sz="2000" dirty="0">
                <a:latin typeface="Arial" panose="020B0604020202020204" pitchFamily="34" charset="0"/>
              </a:rPr>
              <a:t> zahlreiche Austauschmöglichkeiten an, denn auch in Ausbildungsberufen eröffnet Französisch viele zusätzliche Berufschancen</a:t>
            </a:r>
          </a:p>
          <a:p>
            <a:pPr eaLnBrk="1" hangingPunct="1">
              <a:lnSpc>
                <a:spcPct val="120000"/>
              </a:lnSpc>
              <a:buClr>
                <a:srgbClr val="000000"/>
              </a:buClr>
              <a:buFontTx/>
              <a:buNone/>
            </a:pPr>
            <a:endParaRPr lang="de-DE" altLang="de-DE" sz="1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0000"/>
              </a:buClr>
              <a:buFontTx/>
              <a:buChar char="•"/>
            </a:pPr>
            <a:r>
              <a:rPr lang="de-DE" altLang="de-DE" sz="2000" b="1" dirty="0">
                <a:latin typeface="Arial" panose="020B0604020202020204" pitchFamily="34" charset="0"/>
              </a:rPr>
              <a:t>Über 130 Studiengänge</a:t>
            </a:r>
            <a:r>
              <a:rPr lang="de-DE" altLang="de-DE" sz="2000" dirty="0">
                <a:latin typeface="Arial" panose="020B0604020202020204" pitchFamily="34" charset="0"/>
              </a:rPr>
              <a:t> in Rechts-, Wirtschafts-, Ingenieur- oder Geisteswissenschaften verleihen nach Studienaufenthalten in beiden Ländern einen </a:t>
            </a:r>
            <a:r>
              <a:rPr lang="de-DE" altLang="de-DE" sz="2000" b="1" dirty="0">
                <a:latin typeface="Arial" panose="020B0604020202020204" pitchFamily="34" charset="0"/>
              </a:rPr>
              <a:t>binationalen Abschluss</a:t>
            </a:r>
            <a:endParaRPr lang="de-DE" altLang="de-DE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0000"/>
              </a:buClr>
              <a:buFontTx/>
              <a:buNone/>
            </a:pPr>
            <a:endParaRPr lang="de-DE" altLang="de-DE" sz="1000" u="sng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0000"/>
              </a:buClr>
              <a:buFontTx/>
              <a:buChar char="•"/>
            </a:pPr>
            <a:r>
              <a:rPr lang="de-DE" altLang="de-DE" sz="2000" dirty="0">
                <a:latin typeface="Arial" panose="020B0604020202020204" pitchFamily="34" charset="0"/>
              </a:rPr>
              <a:t>Auch </a:t>
            </a:r>
            <a:r>
              <a:rPr lang="de-DE" altLang="de-DE" sz="2000" b="1" dirty="0">
                <a:latin typeface="Arial" panose="020B0604020202020204" pitchFamily="34" charset="0"/>
              </a:rPr>
              <a:t>die EU bietet Austauschprogramme</a:t>
            </a:r>
            <a:r>
              <a:rPr lang="de-DE" altLang="de-DE" sz="2000" dirty="0">
                <a:latin typeface="Arial" panose="020B0604020202020204" pitchFamily="34" charset="0"/>
              </a:rPr>
              <a:t> mit Frankreich für alle Bildungsbereiche (Schule, Hochschule, Berufsbildung) an</a:t>
            </a:r>
          </a:p>
          <a:p>
            <a:pPr eaLnBrk="1" hangingPunct="1"/>
            <a:endParaRPr lang="de-DE" alt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B9EDF96-4D53-4609-994C-6E580D5015EB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ap_deutschland">
            <a:extLst>
              <a:ext uri="{FF2B5EF4-FFF2-40B4-BE49-F238E27FC236}">
                <a16:creationId xmlns:a16="http://schemas.microsoft.com/office/drawing/2014/main" id="{7B7ED349-D0A9-45BA-B5CE-0628820850D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8288" y="2568575"/>
            <a:ext cx="2339975" cy="274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 descr="map_frankreich">
            <a:extLst>
              <a:ext uri="{FF2B5EF4-FFF2-40B4-BE49-F238E27FC236}">
                <a16:creationId xmlns:a16="http://schemas.microsoft.com/office/drawing/2014/main" id="{B21C2EBE-35EB-4952-9FB4-68F77A84DD5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46338"/>
            <a:ext cx="2968625" cy="2865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Rectangle 4">
            <a:extLst>
              <a:ext uri="{FF2B5EF4-FFF2-40B4-BE49-F238E27FC236}">
                <a16:creationId xmlns:a16="http://schemas.microsoft.com/office/drawing/2014/main" id="{65BCAF93-55DC-4D3E-B5F4-AA184AA925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>
                <a:latin typeface="Arial" panose="020B0604020202020204" pitchFamily="34" charset="0"/>
              </a:rPr>
              <a:t>Bildungs- und Berufschancen 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EB79376D-F921-4180-B276-232B2841020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89038"/>
            <a:ext cx="8686800" cy="906462"/>
          </a:xfrm>
        </p:spPr>
        <p:txBody>
          <a:bodyPr/>
          <a:lstStyle/>
          <a:p>
            <a:pPr marL="261938" indent="-261938" algn="ctr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r>
              <a:rPr lang="de-DE" altLang="de-DE" sz="1700" dirty="0">
                <a:latin typeface="Arial" panose="020B0604020202020204" pitchFamily="34" charset="0"/>
              </a:rPr>
              <a:t>	</a:t>
            </a:r>
            <a:r>
              <a:rPr lang="de-DE" altLang="de-DE" sz="1800" dirty="0">
                <a:latin typeface="Arial" panose="020B0604020202020204" pitchFamily="34" charset="0"/>
              </a:rPr>
              <a:t>Deutschland und Frankreich sind füreinander </a:t>
            </a:r>
          </a:p>
          <a:p>
            <a:pPr marL="261938" indent="-261938" algn="ctr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r>
              <a:rPr lang="de-DE" altLang="de-DE" sz="1800" b="1" dirty="0">
                <a:latin typeface="Arial" panose="020B0604020202020204" pitchFamily="34" charset="0"/>
              </a:rPr>
              <a:t>wichtige Wirtschaftspartner</a:t>
            </a:r>
          </a:p>
        </p:txBody>
      </p:sp>
      <p:grpSp>
        <p:nvGrpSpPr>
          <p:cNvPr id="21510" name="Group 6">
            <a:extLst>
              <a:ext uri="{FF2B5EF4-FFF2-40B4-BE49-F238E27FC236}">
                <a16:creationId xmlns:a16="http://schemas.microsoft.com/office/drawing/2014/main" id="{E524AD58-16CD-4E66-99FD-9B3E2A63C50F}"/>
              </a:ext>
            </a:extLst>
          </p:cNvPr>
          <p:cNvGrpSpPr>
            <a:grpSpLocks/>
          </p:cNvGrpSpPr>
          <p:nvPr/>
        </p:nvGrpSpPr>
        <p:grpSpPr bwMode="auto">
          <a:xfrm>
            <a:off x="3263900" y="4216400"/>
            <a:ext cx="3446463" cy="620713"/>
            <a:chOff x="1868" y="2376"/>
            <a:chExt cx="2171" cy="391"/>
          </a:xfrm>
        </p:grpSpPr>
        <p:sp>
          <p:nvSpPr>
            <p:cNvPr id="21527" name="AutoShape 7">
              <a:extLst>
                <a:ext uri="{FF2B5EF4-FFF2-40B4-BE49-F238E27FC236}">
                  <a16:creationId xmlns:a16="http://schemas.microsoft.com/office/drawing/2014/main" id="{4CEC978E-3A6D-42BD-AD52-B664FEF4B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8" y="2376"/>
              <a:ext cx="2171" cy="306"/>
            </a:xfrm>
            <a:prstGeom prst="rightArrow">
              <a:avLst>
                <a:gd name="adj1" fmla="val 50000"/>
                <a:gd name="adj2" fmla="val 17736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3000">
                  <a:solidFill>
                    <a:srgbClr val="000000"/>
                  </a:solidFill>
                  <a:latin typeface="PoloST11KBuch" pitchFamily="2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rgbClr val="000000"/>
                  </a:solidFill>
                  <a:latin typeface="PoloST11KBuch" pitchFamily="2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3pPr>
              <a:lvl4pPr marL="1600200" indent="-228600">
                <a:spcBef>
                  <a:spcPct val="20000"/>
                </a:spcBef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2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528" name="Rectangle 8">
              <a:extLst>
                <a:ext uri="{FF2B5EF4-FFF2-40B4-BE49-F238E27FC236}">
                  <a16:creationId xmlns:a16="http://schemas.microsoft.com/office/drawing/2014/main" id="{C5B64193-877A-4DDE-8E49-5D194D916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" y="2425"/>
              <a:ext cx="1454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3000">
                  <a:solidFill>
                    <a:srgbClr val="000000"/>
                  </a:solidFill>
                  <a:latin typeface="PoloST11KBuch" pitchFamily="2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rgbClr val="000000"/>
                  </a:solidFill>
                  <a:latin typeface="PoloST11KBuch" pitchFamily="2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3pPr>
              <a:lvl4pPr marL="1600200" indent="-228600">
                <a:spcBef>
                  <a:spcPct val="20000"/>
                </a:spcBef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50000"/>
                </a:spcAft>
                <a:buClr>
                  <a:schemeClr val="bg1"/>
                </a:buClr>
              </a:pPr>
              <a:r>
                <a:rPr lang="de-DE" altLang="de-DE" sz="1600" dirty="0">
                  <a:latin typeface="Arial" panose="020B0604020202020204" pitchFamily="34" charset="0"/>
                </a:rPr>
                <a:t>67,6 Mrd. EUR</a:t>
              </a:r>
            </a:p>
          </p:txBody>
        </p:sp>
      </p:grpSp>
      <p:grpSp>
        <p:nvGrpSpPr>
          <p:cNvPr id="21511" name="Group 9">
            <a:extLst>
              <a:ext uri="{FF2B5EF4-FFF2-40B4-BE49-F238E27FC236}">
                <a16:creationId xmlns:a16="http://schemas.microsoft.com/office/drawing/2014/main" id="{A4C5D980-582F-451A-B77F-904B28A290E0}"/>
              </a:ext>
            </a:extLst>
          </p:cNvPr>
          <p:cNvGrpSpPr>
            <a:grpSpLocks/>
          </p:cNvGrpSpPr>
          <p:nvPr/>
        </p:nvGrpSpPr>
        <p:grpSpPr bwMode="auto">
          <a:xfrm>
            <a:off x="2414588" y="2874963"/>
            <a:ext cx="4637087" cy="498475"/>
            <a:chOff x="1432" y="1948"/>
            <a:chExt cx="2921" cy="314"/>
          </a:xfrm>
        </p:grpSpPr>
        <p:sp>
          <p:nvSpPr>
            <p:cNvPr id="21525" name="AutoShape 10">
              <a:extLst>
                <a:ext uri="{FF2B5EF4-FFF2-40B4-BE49-F238E27FC236}">
                  <a16:creationId xmlns:a16="http://schemas.microsoft.com/office/drawing/2014/main" id="{27D8EB19-7070-4930-9E28-3DA6EFED54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59634">
              <a:off x="3396" y="1956"/>
              <a:ext cx="957" cy="306"/>
            </a:xfrm>
            <a:prstGeom prst="rightArrow">
              <a:avLst>
                <a:gd name="adj1" fmla="val 50000"/>
                <a:gd name="adj2" fmla="val 7818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3000">
                  <a:solidFill>
                    <a:srgbClr val="000000"/>
                  </a:solidFill>
                  <a:latin typeface="PoloST11KBuch" pitchFamily="2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rgbClr val="000000"/>
                  </a:solidFill>
                  <a:latin typeface="PoloST11KBuch" pitchFamily="2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3pPr>
              <a:lvl4pPr marL="1600200" indent="-228600">
                <a:spcBef>
                  <a:spcPct val="20000"/>
                </a:spcBef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2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526" name="AutoShape 11">
              <a:extLst>
                <a:ext uri="{FF2B5EF4-FFF2-40B4-BE49-F238E27FC236}">
                  <a16:creationId xmlns:a16="http://schemas.microsoft.com/office/drawing/2014/main" id="{3969F830-CED3-4CB7-A842-86508D37B3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406371">
              <a:off x="1432" y="1948"/>
              <a:ext cx="957" cy="306"/>
            </a:xfrm>
            <a:prstGeom prst="rightArrow">
              <a:avLst>
                <a:gd name="adj1" fmla="val 50000"/>
                <a:gd name="adj2" fmla="val 7818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3000">
                  <a:solidFill>
                    <a:srgbClr val="000000"/>
                  </a:solidFill>
                  <a:latin typeface="PoloST11KBuch" pitchFamily="2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rgbClr val="000000"/>
                  </a:solidFill>
                  <a:latin typeface="PoloST11KBuch" pitchFamily="2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3pPr>
              <a:lvl4pPr marL="1600200" indent="-228600">
                <a:spcBef>
                  <a:spcPct val="20000"/>
                </a:spcBef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2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512" name="Group 12">
            <a:extLst>
              <a:ext uri="{FF2B5EF4-FFF2-40B4-BE49-F238E27FC236}">
                <a16:creationId xmlns:a16="http://schemas.microsoft.com/office/drawing/2014/main" id="{EB28163A-547E-44E6-8C5B-6BF24D1C59BD}"/>
              </a:ext>
            </a:extLst>
          </p:cNvPr>
          <p:cNvGrpSpPr>
            <a:grpSpLocks/>
          </p:cNvGrpSpPr>
          <p:nvPr/>
        </p:nvGrpSpPr>
        <p:grpSpPr bwMode="auto">
          <a:xfrm>
            <a:off x="3478213" y="2243138"/>
            <a:ext cx="2646362" cy="1527175"/>
            <a:chOff x="2385" y="1296"/>
            <a:chExt cx="1436" cy="962"/>
          </a:xfrm>
        </p:grpSpPr>
        <p:sp>
          <p:nvSpPr>
            <p:cNvPr id="21523" name="Cloud">
              <a:extLst>
                <a:ext uri="{FF2B5EF4-FFF2-40B4-BE49-F238E27FC236}">
                  <a16:creationId xmlns:a16="http://schemas.microsoft.com/office/drawing/2014/main" id="{1E84FC8C-8EFD-4226-BA5A-FBD83A143FD6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2385" y="1296"/>
              <a:ext cx="1436" cy="9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8 w 21600"/>
                <a:gd name="T13" fmla="*/ 3256 h 21600"/>
                <a:gd name="T14" fmla="*/ 17087 w 21600"/>
                <a:gd name="T15" fmla="*/ 1733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D1EDF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de-DE"/>
            </a:p>
          </p:txBody>
        </p:sp>
        <p:sp>
          <p:nvSpPr>
            <p:cNvPr id="21524" name="Text Box 14">
              <a:extLst>
                <a:ext uri="{FF2B5EF4-FFF2-40B4-BE49-F238E27FC236}">
                  <a16:creationId xmlns:a16="http://schemas.microsoft.com/office/drawing/2014/main" id="{29B85DB0-2EFC-483A-9E93-E4E3AE8265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0" y="1586"/>
              <a:ext cx="121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3000">
                  <a:solidFill>
                    <a:srgbClr val="000000"/>
                  </a:solidFill>
                  <a:latin typeface="PoloST11KBuch" pitchFamily="2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rgbClr val="000000"/>
                  </a:solidFill>
                  <a:latin typeface="PoloST11KBuch" pitchFamily="2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3pPr>
              <a:lvl4pPr marL="1600200" indent="-228600">
                <a:spcBef>
                  <a:spcPct val="20000"/>
                </a:spcBef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2000" b="1">
                  <a:latin typeface="Arial" panose="020B0604020202020204" pitchFamily="34" charset="0"/>
                </a:rPr>
                <a:t>170,6 Mrd. EUR</a:t>
              </a:r>
            </a:p>
          </p:txBody>
        </p:sp>
      </p:grpSp>
      <p:grpSp>
        <p:nvGrpSpPr>
          <p:cNvPr id="21513" name="Group 15">
            <a:extLst>
              <a:ext uri="{FF2B5EF4-FFF2-40B4-BE49-F238E27FC236}">
                <a16:creationId xmlns:a16="http://schemas.microsoft.com/office/drawing/2014/main" id="{12E98B42-CFCE-4610-B3AC-E5C134625238}"/>
              </a:ext>
            </a:extLst>
          </p:cNvPr>
          <p:cNvGrpSpPr>
            <a:grpSpLocks/>
          </p:cNvGrpSpPr>
          <p:nvPr/>
        </p:nvGrpSpPr>
        <p:grpSpPr bwMode="auto">
          <a:xfrm>
            <a:off x="2754313" y="4826000"/>
            <a:ext cx="3446462" cy="792163"/>
            <a:chOff x="1868" y="2818"/>
            <a:chExt cx="2171" cy="499"/>
          </a:xfrm>
        </p:grpSpPr>
        <p:sp>
          <p:nvSpPr>
            <p:cNvPr id="21521" name="AutoShape 16">
              <a:extLst>
                <a:ext uri="{FF2B5EF4-FFF2-40B4-BE49-F238E27FC236}">
                  <a16:creationId xmlns:a16="http://schemas.microsoft.com/office/drawing/2014/main" id="{A93FFCAA-3E0B-442E-8CA4-E518A34042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868" y="2818"/>
              <a:ext cx="2171" cy="306"/>
            </a:xfrm>
            <a:prstGeom prst="rightArrow">
              <a:avLst>
                <a:gd name="adj1" fmla="val 50000"/>
                <a:gd name="adj2" fmla="val 17736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3000">
                  <a:solidFill>
                    <a:srgbClr val="000000"/>
                  </a:solidFill>
                  <a:latin typeface="PoloST11KBuch" pitchFamily="2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rgbClr val="000000"/>
                  </a:solidFill>
                  <a:latin typeface="PoloST11KBuch" pitchFamily="2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3pPr>
              <a:lvl4pPr marL="1600200" indent="-228600">
                <a:spcBef>
                  <a:spcPct val="20000"/>
                </a:spcBef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2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522" name="Rectangle 17">
              <a:extLst>
                <a:ext uri="{FF2B5EF4-FFF2-40B4-BE49-F238E27FC236}">
                  <a16:creationId xmlns:a16="http://schemas.microsoft.com/office/drawing/2014/main" id="{12729067-E82C-49B4-9E33-ED63C3672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9" y="2874"/>
              <a:ext cx="1663" cy="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3000">
                  <a:solidFill>
                    <a:srgbClr val="000000"/>
                  </a:solidFill>
                  <a:latin typeface="PoloST11KBuch" pitchFamily="2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rgbClr val="000000"/>
                  </a:solidFill>
                  <a:latin typeface="PoloST11KBuch" pitchFamily="2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3pPr>
              <a:lvl4pPr marL="1600200" indent="-228600">
                <a:spcBef>
                  <a:spcPct val="20000"/>
                </a:spcBef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defRPr sz="2000">
                  <a:solidFill>
                    <a:srgbClr val="000000"/>
                  </a:solidFill>
                  <a:latin typeface="PoloST11KBuch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50000"/>
                </a:spcAft>
                <a:buClr>
                  <a:schemeClr val="bg1"/>
                </a:buClr>
              </a:pPr>
              <a:endParaRPr lang="de-DE" altLang="de-DE" sz="1600"/>
            </a:p>
          </p:txBody>
        </p:sp>
      </p:grpSp>
      <p:sp>
        <p:nvSpPr>
          <p:cNvPr id="21514" name="Text Box 18">
            <a:extLst>
              <a:ext uri="{FF2B5EF4-FFF2-40B4-BE49-F238E27FC236}">
                <a16:creationId xmlns:a16="http://schemas.microsoft.com/office/drawing/2014/main" id="{71765ECC-7E60-4811-BCF4-F959CAA95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2095500"/>
            <a:ext cx="1931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400" b="1">
                <a:latin typeface="Arial" panose="020B0604020202020204" pitchFamily="34" charset="0"/>
              </a:rPr>
              <a:t>Import aus </a:t>
            </a:r>
            <a:br>
              <a:rPr lang="de-DE" altLang="de-DE" sz="1400" b="1">
                <a:latin typeface="Arial" panose="020B0604020202020204" pitchFamily="34" charset="0"/>
              </a:rPr>
            </a:br>
            <a:r>
              <a:rPr lang="de-DE" altLang="de-DE" sz="1400" b="1">
                <a:latin typeface="Arial" panose="020B0604020202020204" pitchFamily="34" charset="0"/>
              </a:rPr>
              <a:t>Deutschland: 17 %</a:t>
            </a:r>
          </a:p>
        </p:txBody>
      </p:sp>
      <p:sp>
        <p:nvSpPr>
          <p:cNvPr id="21515" name="Text Box 19">
            <a:extLst>
              <a:ext uri="{FF2B5EF4-FFF2-40B4-BE49-F238E27FC236}">
                <a16:creationId xmlns:a16="http://schemas.microsoft.com/office/drawing/2014/main" id="{0EA39425-3242-4ABD-8486-ED0D4DFBC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675" y="2155825"/>
            <a:ext cx="1931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400" b="1">
                <a:latin typeface="Arial" panose="020B0604020202020204" pitchFamily="34" charset="0"/>
              </a:rPr>
              <a:t>Import aus </a:t>
            </a:r>
            <a:br>
              <a:rPr lang="de-DE" altLang="de-DE" sz="1400" b="1">
                <a:latin typeface="Arial" panose="020B0604020202020204" pitchFamily="34" charset="0"/>
              </a:rPr>
            </a:br>
            <a:r>
              <a:rPr lang="de-DE" altLang="de-DE" sz="1400" b="1">
                <a:latin typeface="Arial" panose="020B0604020202020204" pitchFamily="34" charset="0"/>
              </a:rPr>
              <a:t>Frankreich: 7,3 %</a:t>
            </a:r>
          </a:p>
        </p:txBody>
      </p:sp>
      <p:sp>
        <p:nvSpPr>
          <p:cNvPr id="21516" name="Text Box 20">
            <a:extLst>
              <a:ext uri="{FF2B5EF4-FFF2-40B4-BE49-F238E27FC236}">
                <a16:creationId xmlns:a16="http://schemas.microsoft.com/office/drawing/2014/main" id="{6B04CBC7-7AAF-440F-8F22-011B44BD0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275" y="5237163"/>
            <a:ext cx="1931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400" b="1">
                <a:latin typeface="Arial" panose="020B0604020202020204" pitchFamily="34" charset="0"/>
              </a:rPr>
              <a:t>Export nach </a:t>
            </a:r>
            <a:br>
              <a:rPr lang="de-DE" altLang="de-DE" sz="1400" b="1">
                <a:latin typeface="Arial" panose="020B0604020202020204" pitchFamily="34" charset="0"/>
              </a:rPr>
            </a:br>
            <a:r>
              <a:rPr lang="de-DE" altLang="de-DE" sz="1400" b="1">
                <a:latin typeface="Arial" panose="020B0604020202020204" pitchFamily="34" charset="0"/>
              </a:rPr>
              <a:t>Frankreich: 9,6 %</a:t>
            </a:r>
          </a:p>
        </p:txBody>
      </p:sp>
      <p:sp>
        <p:nvSpPr>
          <p:cNvPr id="21517" name="Text Box 21">
            <a:extLst>
              <a:ext uri="{FF2B5EF4-FFF2-40B4-BE49-F238E27FC236}">
                <a16:creationId xmlns:a16="http://schemas.microsoft.com/office/drawing/2014/main" id="{EA196FF5-8509-4BE4-8251-540C5488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5164138"/>
            <a:ext cx="1931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400" b="1">
                <a:latin typeface="Arial" panose="020B0604020202020204" pitchFamily="34" charset="0"/>
              </a:rPr>
              <a:t>Export nach </a:t>
            </a:r>
            <a:br>
              <a:rPr lang="de-DE" altLang="de-DE" sz="1400" b="1">
                <a:latin typeface="Arial" panose="020B0604020202020204" pitchFamily="34" charset="0"/>
              </a:rPr>
            </a:br>
            <a:r>
              <a:rPr lang="de-DE" altLang="de-DE" sz="1400" b="1">
                <a:latin typeface="Arial" panose="020B0604020202020204" pitchFamily="34" charset="0"/>
              </a:rPr>
              <a:t>Deutschland: 16,2 %</a:t>
            </a:r>
            <a:endParaRPr lang="de-DE" altLang="de-DE" sz="1200" b="1">
              <a:latin typeface="Arial" panose="020B0604020202020204" pitchFamily="34" charset="0"/>
            </a:endParaRPr>
          </a:p>
        </p:txBody>
      </p:sp>
      <p:sp>
        <p:nvSpPr>
          <p:cNvPr id="21518" name="Text Box 23">
            <a:extLst>
              <a:ext uri="{FF2B5EF4-FFF2-40B4-BE49-F238E27FC236}">
                <a16:creationId xmlns:a16="http://schemas.microsoft.com/office/drawing/2014/main" id="{B826A12F-00F1-49C6-B26A-200BE991B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1263" y="5805488"/>
            <a:ext cx="359568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latin typeface="Arial" panose="020B0604020202020204" pitchFamily="34" charset="0"/>
              </a:rPr>
              <a:t>            Quelle: AHK Paris 2016</a:t>
            </a:r>
          </a:p>
        </p:txBody>
      </p:sp>
      <p:pic>
        <p:nvPicPr>
          <p:cNvPr id="21519" name="Picture 26">
            <a:extLst>
              <a:ext uri="{FF2B5EF4-FFF2-40B4-BE49-F238E27FC236}">
                <a16:creationId xmlns:a16="http://schemas.microsoft.com/office/drawing/2014/main" id="{F6EC2C75-56DE-47B1-BB5D-6D3D38F31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5805488"/>
            <a:ext cx="846137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20" name="Rectangle 36">
            <a:extLst>
              <a:ext uri="{FF2B5EF4-FFF2-40B4-BE49-F238E27FC236}">
                <a16:creationId xmlns:a16="http://schemas.microsoft.com/office/drawing/2014/main" id="{7B6B13CF-04B1-4888-8735-A9229F6D6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0" y="4899025"/>
            <a:ext cx="14843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Clr>
                <a:schemeClr val="bg1"/>
              </a:buClr>
            </a:pPr>
            <a:r>
              <a:rPr lang="de-DE" altLang="de-DE" sz="1600">
                <a:latin typeface="Arial" panose="020B0604020202020204" pitchFamily="34" charset="0"/>
              </a:rPr>
              <a:t>103 Mrd. EUR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A425AFC-AD0D-4AFC-BED8-ECF504BF86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 dirty="0">
                <a:latin typeface="Arial" panose="020B0604020202020204" pitchFamily="34" charset="0"/>
              </a:rPr>
              <a:t>Bildungs- und Berufschancen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26EA84F-09B8-450C-8001-7F4FEEE1743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28725"/>
            <a:ext cx="8229600" cy="4610100"/>
          </a:xfrm>
        </p:spPr>
        <p:txBody>
          <a:bodyPr/>
          <a:lstStyle/>
          <a:p>
            <a:pPr marL="261938" indent="-261938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 dirty="0">
                <a:latin typeface="Arial" panose="020B0604020202020204" pitchFamily="34" charset="0"/>
              </a:rPr>
              <a:t>Handel, Investitionen und gemeinsame Wirtschaftsprojekte              (z. B. Airbus) haben einen </a:t>
            </a:r>
            <a:r>
              <a:rPr lang="de-DE" altLang="de-DE" sz="2000" b="1" dirty="0">
                <a:latin typeface="Arial" panose="020B0604020202020204" pitchFamily="34" charset="0"/>
              </a:rPr>
              <a:t>hohen Bedarf an zweisprachig qualifizierten Mitarbeitern</a:t>
            </a:r>
          </a:p>
          <a:p>
            <a:pPr marL="261938" indent="-261938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endParaRPr lang="de-DE" altLang="de-DE" sz="1000" b="1" dirty="0">
              <a:latin typeface="Arial" panose="020B0604020202020204" pitchFamily="34" charset="0"/>
            </a:endParaRPr>
          </a:p>
          <a:p>
            <a:pPr marL="261938" indent="-261938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 b="1" dirty="0">
                <a:latin typeface="Arial" panose="020B0604020202020204" pitchFamily="34" charset="0"/>
              </a:rPr>
              <a:t>Gute Chancen für französischsprachige Absolventen:</a:t>
            </a:r>
            <a:r>
              <a:rPr lang="de-DE" altLang="de-DE" sz="2000" dirty="0">
                <a:latin typeface="Arial" panose="020B0604020202020204" pitchFamily="34" charset="0"/>
              </a:rPr>
              <a:t> 400.000 Deutsche und 350.000 Franzosen finden Arbeit  durch die deutsch-französische Beziehung. Die meisten in den Branchen Hotel, Gastronomie, Friseurhandwerk, aber auch IT, Bauwesen, Finanzwesen, Forschungs- und Entwicklungstechnologie</a:t>
            </a:r>
          </a:p>
          <a:p>
            <a:pPr marL="261938" indent="-261938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endParaRPr lang="de-DE" altLang="de-DE" sz="1000" dirty="0">
              <a:latin typeface="Arial" panose="020B0604020202020204" pitchFamily="34" charset="0"/>
            </a:endParaRPr>
          </a:p>
          <a:p>
            <a:pPr marL="261938" indent="-261938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 b="1" dirty="0">
                <a:latin typeface="Arial" panose="020B0604020202020204" pitchFamily="34" charset="0"/>
              </a:rPr>
              <a:t>2.800 französische Unternehmen</a:t>
            </a:r>
            <a:r>
              <a:rPr lang="de-DE" altLang="de-DE" sz="2000" dirty="0">
                <a:latin typeface="Arial" panose="020B0604020202020204" pitchFamily="34" charset="0"/>
              </a:rPr>
              <a:t> sind in Deutschland, </a:t>
            </a:r>
            <a:r>
              <a:rPr lang="de-DE" altLang="de-DE" sz="2000" b="1" dirty="0">
                <a:latin typeface="Arial" panose="020B0604020202020204" pitchFamily="34" charset="0"/>
              </a:rPr>
              <a:t>3.000 deutsche Unternehmen</a:t>
            </a:r>
            <a:r>
              <a:rPr lang="de-DE" altLang="de-DE" sz="2000" dirty="0">
                <a:latin typeface="Arial" panose="020B0604020202020204" pitchFamily="34" charset="0"/>
              </a:rPr>
              <a:t> in Frankreich vertreten – und mit ihnen viele Tausend Arbeitsplätze </a:t>
            </a:r>
            <a:r>
              <a:rPr lang="de-DE" altLang="de-DE" sz="700" dirty="0">
                <a:latin typeface="Arial" panose="020B0604020202020204" pitchFamily="34" charset="0"/>
              </a:rPr>
              <a:t>(Quelle: </a:t>
            </a:r>
            <a:r>
              <a:rPr lang="de-DE" altLang="de-DE" sz="700" dirty="0" err="1">
                <a:latin typeface="Arial" panose="020B0604020202020204" pitchFamily="34" charset="0"/>
              </a:rPr>
              <a:t>Invest</a:t>
            </a:r>
            <a:r>
              <a:rPr lang="de-DE" altLang="de-DE" sz="700" dirty="0">
                <a:latin typeface="Arial" panose="020B0604020202020204" pitchFamily="34" charset="0"/>
              </a:rPr>
              <a:t> in France 2017)</a:t>
            </a:r>
          </a:p>
          <a:p>
            <a:pPr marL="261938" indent="-261938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endParaRPr lang="de-DE" altLang="de-DE" sz="7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6" descr="C:\DDS\W510348_DDS\source\personen.png">
            <a:extLst>
              <a:ext uri="{FF2B5EF4-FFF2-40B4-BE49-F238E27FC236}">
                <a16:creationId xmlns:a16="http://schemas.microsoft.com/office/drawing/2014/main" id="{8F84D7B6-0D41-47C1-AF61-648C6CA87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>
            <a:extLst>
              <a:ext uri="{FF2B5EF4-FFF2-40B4-BE49-F238E27FC236}">
                <a16:creationId xmlns:a16="http://schemas.microsoft.com/office/drawing/2014/main" id="{FEDABF71-11D6-4E20-9138-50590AB71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60350"/>
            <a:ext cx="78295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 b="1">
                <a:solidFill>
                  <a:schemeClr val="tx1"/>
                </a:solidFill>
                <a:latin typeface="Arial" panose="020B0604020202020204" pitchFamily="34" charset="0"/>
              </a:rPr>
              <a:t>Kultur und Menschen</a:t>
            </a:r>
          </a:p>
        </p:txBody>
      </p:sp>
      <p:sp>
        <p:nvSpPr>
          <p:cNvPr id="25605" name="Text Box 7">
            <a:extLst>
              <a:ext uri="{FF2B5EF4-FFF2-40B4-BE49-F238E27FC236}">
                <a16:creationId xmlns:a16="http://schemas.microsoft.com/office/drawing/2014/main" id="{8D4098D1-854E-4263-B0EA-BF996990C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06775"/>
            <a:ext cx="9144000" cy="2159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400">
                <a:solidFill>
                  <a:schemeClr val="tx1"/>
                </a:solidFill>
                <a:latin typeface="Arial" panose="020B0604020202020204" pitchFamily="34" charset="0"/>
              </a:rPr>
              <a:t>       Lily-Rose Depp	                 	Omar Sy	       	         Kendji Girac 	              Jean-Paul Gaultier</a:t>
            </a:r>
          </a:p>
        </p:txBody>
      </p:sp>
      <p:sp>
        <p:nvSpPr>
          <p:cNvPr id="25606" name="Text Box 8">
            <a:extLst>
              <a:ext uri="{FF2B5EF4-FFF2-40B4-BE49-F238E27FC236}">
                <a16:creationId xmlns:a16="http://schemas.microsoft.com/office/drawing/2014/main" id="{27E4F9B9-78B2-4840-A956-D382801F6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40413"/>
            <a:ext cx="9144000" cy="2159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>
            <a:lvl1pPr marL="323850" defTabSz="539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tabLst>
                <a:tab pos="0" algn="l"/>
                <a:tab pos="363538" algn="l"/>
              </a:tabLst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 defTabSz="539750">
              <a:spcBef>
                <a:spcPct val="20000"/>
              </a:spcBef>
              <a:tabLst>
                <a:tab pos="0" algn="l"/>
                <a:tab pos="363538" algn="l"/>
              </a:tabLst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 defTabSz="539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tabLst>
                <a:tab pos="0" algn="l"/>
                <a:tab pos="363538" algn="l"/>
              </a:tabLst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 defTabSz="539750">
              <a:spcBef>
                <a:spcPct val="20000"/>
              </a:spcBef>
              <a:tabLst>
                <a:tab pos="0" algn="l"/>
                <a:tab pos="363538" algn="l"/>
              </a:tabLst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 defTabSz="539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tabLst>
                <a:tab pos="0" algn="l"/>
                <a:tab pos="363538" algn="l"/>
              </a:tabLst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defTabSz="539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tabLst>
                <a:tab pos="0" algn="l"/>
                <a:tab pos="363538" algn="l"/>
              </a:tabLst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defTabSz="539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tabLst>
                <a:tab pos="0" algn="l"/>
                <a:tab pos="363538" algn="l"/>
              </a:tabLst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defTabSz="539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tabLst>
                <a:tab pos="0" algn="l"/>
                <a:tab pos="363538" algn="l"/>
              </a:tabLst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defTabSz="539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tabLst>
                <a:tab pos="0" algn="l"/>
                <a:tab pos="363538" algn="l"/>
              </a:tabLst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>
                <a:solidFill>
                  <a:schemeClr val="tx1"/>
                </a:solidFill>
                <a:latin typeface="Arial" panose="020B0604020202020204" pitchFamily="34" charset="0"/>
              </a:rPr>
              <a:t>Michel Houllebecq		Danny Boon 	   		    ZAZ 	         	              Paul Pogba		</a:t>
            </a:r>
          </a:p>
        </p:txBody>
      </p:sp>
      <p:sp>
        <p:nvSpPr>
          <p:cNvPr id="25607" name="Text Box 9">
            <a:extLst>
              <a:ext uri="{FF2B5EF4-FFF2-40B4-BE49-F238E27FC236}">
                <a16:creationId xmlns:a16="http://schemas.microsoft.com/office/drawing/2014/main" id="{2D8CA470-8E64-4C52-B1C0-4DBB16CDE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3240088"/>
            <a:ext cx="17716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shutterstock</a:t>
            </a:r>
            <a:endParaRPr lang="de-DE" altLang="de-DE" sz="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392" name="Text Box 10">
            <a:extLst>
              <a:ext uri="{FF2B5EF4-FFF2-40B4-BE49-F238E27FC236}">
                <a16:creationId xmlns:a16="http://schemas.microsoft.com/office/drawing/2014/main" id="{B829859E-9B8C-4B49-B83E-32D1C9BEA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49613"/>
            <a:ext cx="796925" cy="1984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 eaLnBrk="0" hangingPunct="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 eaLnBrk="0" hangingPunct="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de-DE" altLang="de-DE" sz="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© </a:t>
            </a:r>
            <a:r>
              <a:rPr lang="de-DE" altLang="de-DE" sz="7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shutterstock</a:t>
            </a:r>
            <a:endParaRPr lang="de-DE" altLang="de-DE" sz="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609" name="Text Box 11">
            <a:extLst>
              <a:ext uri="{FF2B5EF4-FFF2-40B4-BE49-F238E27FC236}">
                <a16:creationId xmlns:a16="http://schemas.microsoft.com/office/drawing/2014/main" id="{F626056A-7687-4452-940C-6C2CF44FE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888" y="5654675"/>
            <a:ext cx="1697037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Getty Images</a:t>
            </a:r>
            <a:endParaRPr lang="de-DE" altLang="de-DE" sz="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10" name="Text Box 12">
            <a:extLst>
              <a:ext uri="{FF2B5EF4-FFF2-40B4-BE49-F238E27FC236}">
                <a16:creationId xmlns:a16="http://schemas.microsoft.com/office/drawing/2014/main" id="{EE74FCFD-FC54-45C8-B0E6-4642CF902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45150"/>
            <a:ext cx="7969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laif</a:t>
            </a:r>
            <a:endParaRPr lang="de-DE" altLang="de-DE" sz="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11" name="Text Box 13">
            <a:extLst>
              <a:ext uri="{FF2B5EF4-FFF2-40B4-BE49-F238E27FC236}">
                <a16:creationId xmlns:a16="http://schemas.microsoft.com/office/drawing/2014/main" id="{8A6E0022-B42C-41DC-8594-78A8F051D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5645150"/>
            <a:ext cx="184467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Getty Images </a:t>
            </a:r>
            <a:endParaRPr lang="de-DE" altLang="de-DE" sz="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12" name="Text Box 14">
            <a:extLst>
              <a:ext uri="{FF2B5EF4-FFF2-40B4-BE49-F238E27FC236}">
                <a16:creationId xmlns:a16="http://schemas.microsoft.com/office/drawing/2014/main" id="{AAB0EE2A-2436-4A09-A40D-188F45DB3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5" y="5654675"/>
            <a:ext cx="16446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shutterstock</a:t>
            </a:r>
            <a:endParaRPr lang="de-DE" altLang="de-DE" sz="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397" name="Text Box 15">
            <a:extLst>
              <a:ext uri="{FF2B5EF4-FFF2-40B4-BE49-F238E27FC236}">
                <a16:creationId xmlns:a16="http://schemas.microsoft.com/office/drawing/2014/main" id="{A3036FD7-A9F3-451A-A4E6-75705BF39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888" y="3233738"/>
            <a:ext cx="1697037" cy="200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 eaLnBrk="0" hangingPunct="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 eaLnBrk="0" hangingPunct="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de-DE" altLang="de-DE" sz="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DE" sz="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dpa Picture - Alliance GmbH</a:t>
            </a:r>
            <a:endParaRPr lang="de-DE" altLang="de-DE" sz="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4" name="Text Box 16">
            <a:extLst>
              <a:ext uri="{FF2B5EF4-FFF2-40B4-BE49-F238E27FC236}">
                <a16:creationId xmlns:a16="http://schemas.microsoft.com/office/drawing/2014/main" id="{58E64E5F-387A-430D-BB6C-12A633D0A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3241675"/>
            <a:ext cx="12160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Getty Images</a:t>
            </a:r>
            <a:endParaRPr lang="de-DE" altLang="de-DE" sz="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15" name="Text Box 17">
            <a:extLst>
              <a:ext uri="{FF2B5EF4-FFF2-40B4-BE49-F238E27FC236}">
                <a16:creationId xmlns:a16="http://schemas.microsoft.com/office/drawing/2014/main" id="{27A21108-1602-4B9B-B07A-8E447F168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6113463"/>
            <a:ext cx="6321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2000">
                <a:solidFill>
                  <a:schemeClr val="tx1"/>
                </a:solidFill>
                <a:latin typeface="Arial" panose="020B0604020202020204" pitchFamily="34" charset="0"/>
              </a:rPr>
              <a:t>Französisch schafft Zugang                                                               zu einer spannenden Kultur und Lebensweise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>
            <a:extLst>
              <a:ext uri="{FF2B5EF4-FFF2-40B4-BE49-F238E27FC236}">
                <a16:creationId xmlns:a16="http://schemas.microsoft.com/office/drawing/2014/main" id="{E85F4D1E-7B71-4F92-9A07-2BAAFEABC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260350"/>
            <a:ext cx="822960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 b="1">
                <a:solidFill>
                  <a:schemeClr val="tx1"/>
                </a:solidFill>
                <a:latin typeface="Arial" panose="020B0604020202020204" pitchFamily="34" charset="0"/>
              </a:rPr>
              <a:t>Kultur und Menschen</a:t>
            </a:r>
          </a:p>
        </p:txBody>
      </p:sp>
      <p:sp>
        <p:nvSpPr>
          <p:cNvPr id="26628" name="Text Box 6">
            <a:extLst>
              <a:ext uri="{FF2B5EF4-FFF2-40B4-BE49-F238E27FC236}">
                <a16:creationId xmlns:a16="http://schemas.microsoft.com/office/drawing/2014/main" id="{A02996AE-B444-4418-965D-CA3D67B8C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6273800"/>
            <a:ext cx="6297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solidFill>
                  <a:schemeClr val="tx1"/>
                </a:solidFill>
                <a:latin typeface="Arial" panose="020B0604020202020204" pitchFamily="34" charset="0"/>
              </a:rPr>
              <a:t>Savoir-vivre: Leben wie Gott in Frankreich!</a:t>
            </a:r>
          </a:p>
        </p:txBody>
      </p:sp>
      <p:sp>
        <p:nvSpPr>
          <p:cNvPr id="26630" name="Text Box 8">
            <a:extLst>
              <a:ext uri="{FF2B5EF4-FFF2-40B4-BE49-F238E27FC236}">
                <a16:creationId xmlns:a16="http://schemas.microsoft.com/office/drawing/2014/main" id="{8421627E-1FB8-4F0B-A308-B4ABD156D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95963"/>
            <a:ext cx="7969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</a:rPr>
              <a:t>com.box</a:t>
            </a:r>
          </a:p>
        </p:txBody>
      </p:sp>
      <p:sp>
        <p:nvSpPr>
          <p:cNvPr id="26631" name="Text Box 9">
            <a:extLst>
              <a:ext uri="{FF2B5EF4-FFF2-40B4-BE49-F238E27FC236}">
                <a16:creationId xmlns:a16="http://schemas.microsoft.com/office/drawing/2014/main" id="{26624B8F-6D8F-4F11-9B0F-14EC5B1A7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825" y="5824538"/>
            <a:ext cx="7969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</a:rPr>
              <a:t>Corbis</a:t>
            </a:r>
          </a:p>
        </p:txBody>
      </p:sp>
      <p:sp>
        <p:nvSpPr>
          <p:cNvPr id="26632" name="Text Box 10">
            <a:extLst>
              <a:ext uri="{FF2B5EF4-FFF2-40B4-BE49-F238E27FC236}">
                <a16:creationId xmlns:a16="http://schemas.microsoft.com/office/drawing/2014/main" id="{B655EEE6-608E-481B-AA77-02A086950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0" y="5795963"/>
            <a:ext cx="11112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</a:rPr>
              <a:t>Klett Verlag</a:t>
            </a:r>
          </a:p>
        </p:txBody>
      </p:sp>
      <p:sp>
        <p:nvSpPr>
          <p:cNvPr id="26633" name="Text Box 11">
            <a:extLst>
              <a:ext uri="{FF2B5EF4-FFF2-40B4-BE49-F238E27FC236}">
                <a16:creationId xmlns:a16="http://schemas.microsoft.com/office/drawing/2014/main" id="{6F152A91-A566-4DB0-864E-E1DCDF8D8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5" y="5834063"/>
            <a:ext cx="7969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DE" altLang="de-DE" sz="700">
                <a:solidFill>
                  <a:schemeClr val="tx1"/>
                </a:solidFill>
                <a:latin typeface="Arial" panose="020B0604020202020204" pitchFamily="34" charset="0"/>
              </a:rPr>
              <a:t>Corel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572D6B3-DB99-41DC-BB1A-28F64D5C5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135"/>
            <a:ext cx="9144000" cy="49662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8A20ADCF-8F96-4CA1-BFE5-69D9513D68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>
                <a:latin typeface="Arial" panose="020B0604020202020204" pitchFamily="34" charset="0"/>
              </a:rPr>
              <a:t>Französisch in der Praxis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53737C4-A757-45E0-82AC-617BCC59D2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03350"/>
            <a:ext cx="8229600" cy="452596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1800" b="1" dirty="0">
                <a:latin typeface="Arial" panose="020B0604020202020204" pitchFamily="34" charset="0"/>
              </a:rPr>
              <a:t>Je früher</a:t>
            </a:r>
            <a:r>
              <a:rPr lang="de-DE" altLang="de-DE" sz="1800" dirty="0">
                <a:latin typeface="Arial" panose="020B0604020202020204" pitchFamily="34" charset="0"/>
              </a:rPr>
              <a:t> Ihr Kind Französisch lernt, </a:t>
            </a:r>
            <a:r>
              <a:rPr lang="de-DE" altLang="de-DE" sz="1800" b="1" dirty="0">
                <a:latin typeface="Arial" panose="020B0604020202020204" pitchFamily="34" charset="0"/>
              </a:rPr>
              <a:t>desto besser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endParaRPr lang="de-DE" altLang="de-DE" sz="9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1800" dirty="0">
                <a:latin typeface="Arial" panose="020B0604020202020204" pitchFamily="34" charset="0"/>
              </a:rPr>
              <a:t>Als 2. Fremdsprache lernt Ihr Kind Französisch mindestens fünf bis sieben Jahre. Das ist eine sehr gute Basis, um stets daran anknüpfen zu können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endParaRPr lang="de-DE" altLang="de-DE" sz="6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0000"/>
              </a:buClr>
              <a:buFontTx/>
              <a:buChar char="•"/>
            </a:pPr>
            <a:r>
              <a:rPr lang="de-DE" altLang="de-DE" sz="1800" dirty="0">
                <a:latin typeface="Arial" panose="020B0604020202020204" pitchFamily="34" charset="0"/>
              </a:rPr>
              <a:t>Französisch ist eine lebendige Sprache! </a:t>
            </a:r>
            <a:r>
              <a:rPr lang="de-DE" altLang="de-DE" sz="1800" b="1" dirty="0">
                <a:latin typeface="Arial" panose="020B0604020202020204" pitchFamily="34" charset="0"/>
              </a:rPr>
              <a:t>Mit keinem anderen Land gibt es so viele Austauschprogramme wie mit Frankreich</a:t>
            </a:r>
            <a:r>
              <a:rPr lang="de-DE" altLang="de-DE" sz="1800" dirty="0">
                <a:latin typeface="Arial" panose="020B0604020202020204" pitchFamily="34" charset="0"/>
              </a:rPr>
              <a:t> – und damit Möglichkeiten, die Sprache anzuwenden!</a:t>
            </a:r>
          </a:p>
          <a:p>
            <a:pPr eaLnBrk="1" hangingPunct="1">
              <a:lnSpc>
                <a:spcPct val="120000"/>
              </a:lnSpc>
              <a:buClr>
                <a:srgbClr val="000000"/>
              </a:buClr>
              <a:buFontTx/>
              <a:buNone/>
            </a:pPr>
            <a:endParaRPr lang="de-DE" altLang="de-DE" sz="9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0000"/>
              </a:buClr>
              <a:buFontTx/>
              <a:buNone/>
            </a:pPr>
            <a:r>
              <a:rPr lang="de-DE" altLang="de-DE" sz="1800" dirty="0">
                <a:latin typeface="Arial" panose="020B0604020202020204" pitchFamily="34" charset="0"/>
              </a:rPr>
              <a:t>	</a:t>
            </a:r>
            <a:endParaRPr lang="de-DE" altLang="de-DE" sz="7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  <a:buFontTx/>
              <a:buChar char="•"/>
            </a:pPr>
            <a:endParaRPr lang="de-DE" altLang="de-DE" sz="700" dirty="0">
              <a:latin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189ED3B-A14C-4FE5-AA05-70AAFE1E106D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9541" y="265975"/>
            <a:ext cx="8424936" cy="1086510"/>
          </a:xfrm>
        </p:spPr>
        <p:txBody>
          <a:bodyPr/>
          <a:lstStyle/>
          <a:p>
            <a:pPr algn="l" eaLnBrk="1" hangingPunct="1">
              <a:defRPr/>
            </a:pPr>
            <a:r>
              <a:rPr lang="de-DE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Authentische Kommunikation</a:t>
            </a:r>
          </a:p>
        </p:txBody>
      </p:sp>
      <p:sp>
        <p:nvSpPr>
          <p:cNvPr id="3" name="Pfeil nach rechts 2"/>
          <p:cNvSpPr/>
          <p:nvPr/>
        </p:nvSpPr>
        <p:spPr bwMode="auto">
          <a:xfrm>
            <a:off x="907069" y="2659268"/>
            <a:ext cx="792088" cy="216024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863730" y="2105561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0000"/>
                </a:solidFill>
              </a:rPr>
              <a:t>Schüler- Austausch </a:t>
            </a:r>
          </a:p>
          <a:p>
            <a:r>
              <a:rPr lang="de-DE" sz="4000" dirty="0">
                <a:solidFill>
                  <a:srgbClr val="000000"/>
                </a:solidFill>
              </a:rPr>
              <a:t>mit Frankreich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257" y="3887118"/>
            <a:ext cx="4035936" cy="198325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1" y="3745180"/>
            <a:ext cx="3331832" cy="2229098"/>
          </a:xfrm>
          <a:prstGeom prst="rect">
            <a:avLst/>
          </a:prstGeom>
          <a:effectLst>
            <a:softEdge rad="419100"/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86D5FDF-27BF-4262-98AB-E7072DEFF2EB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408166486"/>
      </p:ext>
    </p:extLst>
  </p:cSld>
  <p:clrMapOvr>
    <a:masterClrMapping/>
  </p:clrMapOvr>
  <p:transition spd="slow" advClick="0" advTm="7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51024" y="37073"/>
            <a:ext cx="7989887" cy="1015663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Austausch mit </a:t>
            </a:r>
            <a:r>
              <a:rPr lang="de-DE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Pernes</a:t>
            </a: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de-DE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</a:t>
            </a: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-Fontaines </a:t>
            </a:r>
            <a:b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(Region Provence-Alpes-Côte d‘Azur)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2722" r="2722"/>
          <a:stretch>
            <a:fillRect/>
          </a:stretch>
        </p:blipFill>
        <p:spPr>
          <a:xfrm>
            <a:off x="3131008" y="1674779"/>
            <a:ext cx="3521202" cy="4091840"/>
          </a:xfrm>
        </p:spPr>
      </p:pic>
      <p:sp>
        <p:nvSpPr>
          <p:cNvPr id="178180" name="AutoShape 4"/>
          <p:cNvSpPr>
            <a:spLocks noChangeArrowheads="1"/>
          </p:cNvSpPr>
          <p:nvPr/>
        </p:nvSpPr>
        <p:spPr bwMode="auto">
          <a:xfrm rot="12398376">
            <a:off x="4321626" y="3426140"/>
            <a:ext cx="2929896" cy="219255"/>
          </a:xfrm>
          <a:prstGeom prst="rightArrow">
            <a:avLst>
              <a:gd name="adj1" fmla="val 50711"/>
              <a:gd name="adj2" fmla="val 250184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3779912" y="2564904"/>
            <a:ext cx="864096" cy="360039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8313" y="2276872"/>
            <a:ext cx="1987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>
                <a:solidFill>
                  <a:srgbClr val="000000"/>
                </a:solidFill>
                <a:cs typeface="Arial" panose="020B0604020202020204" pitchFamily="34" charset="0"/>
              </a:rPr>
              <a:t>Mit dem TGV direkt von MA nach Avignon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20454673">
            <a:off x="1815352" y="3030940"/>
            <a:ext cx="2005110" cy="212718"/>
          </a:xfrm>
          <a:prstGeom prst="rightArrow">
            <a:avLst>
              <a:gd name="adj1" fmla="val 50000"/>
              <a:gd name="adj2" fmla="val 250184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19810E4-71AC-4F36-97F0-3348EBB2112B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30400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Unsere Partnerschule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84212" y="2708920"/>
            <a:ext cx="2246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Le </a:t>
            </a:r>
            <a:r>
              <a:rPr lang="de-DE" dirty="0" err="1">
                <a:solidFill>
                  <a:srgbClr val="000000"/>
                </a:solidFill>
              </a:rPr>
              <a:t>collège</a:t>
            </a:r>
            <a:r>
              <a:rPr lang="de-DE" dirty="0">
                <a:solidFill>
                  <a:srgbClr val="000000"/>
                </a:solidFill>
              </a:rPr>
              <a:t> </a:t>
            </a:r>
          </a:p>
          <a:p>
            <a:r>
              <a:rPr lang="de-DE" dirty="0">
                <a:solidFill>
                  <a:srgbClr val="000000"/>
                </a:solidFill>
              </a:rPr>
              <a:t>Charles</a:t>
            </a:r>
          </a:p>
          <a:p>
            <a:r>
              <a:rPr lang="de-DE" dirty="0" err="1">
                <a:solidFill>
                  <a:srgbClr val="000000"/>
                </a:solidFill>
              </a:rPr>
              <a:t>Doche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896856B-FC53-4B04-A88C-6DB66B27F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33" y="1355798"/>
            <a:ext cx="4942905" cy="414640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992E921-6615-4122-B3F6-E55E19DDD96C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</p:cSld>
  <p:clrMapOvr>
    <a:masterClrMapping/>
  </p:clrMapOvr>
  <p:transition spd="slow" advClick="0" advTm="7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jgg-mannheim.de/wp-content/uploads/2015/05/Austausch-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5" r="49661"/>
          <a:stretch/>
        </p:blipFill>
        <p:spPr bwMode="auto">
          <a:xfrm rot="5400000">
            <a:off x="4889128" y="3219822"/>
            <a:ext cx="2290020" cy="292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Frankreichaustausch März 2017 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8024" y="1117371"/>
            <a:ext cx="3066389" cy="230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F:\Frankreichaustausch März 2017 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1127842"/>
            <a:ext cx="2924277" cy="219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F:\Frankreichaustausch März 2017 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9760" y="3536950"/>
            <a:ext cx="3081753" cy="231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BA5DB7D-DF97-4F78-9CE7-3D70DA355774}"/>
              </a:ext>
            </a:extLst>
          </p:cNvPr>
          <p:cNvSpPr txBox="1">
            <a:spLocks/>
          </p:cNvSpPr>
          <p:nvPr/>
        </p:nvSpPr>
        <p:spPr>
          <a:xfrm>
            <a:off x="477736" y="227832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9pPr>
          </a:lstStyle>
          <a:p>
            <a:pPr>
              <a:defRPr/>
            </a:pPr>
            <a:r>
              <a:rPr lang="de-DE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Empfang und Rundgang im Collège</a:t>
            </a:r>
          </a:p>
        </p:txBody>
      </p:sp>
    </p:spTree>
    <p:extLst>
      <p:ext uri="{BB962C8B-B14F-4D97-AF65-F5344CB8AC3E}">
        <p14:creationId xmlns:p14="http://schemas.microsoft.com/office/powerpoint/2010/main" val="1543020930"/>
      </p:ext>
    </p:extLst>
  </p:cSld>
  <p:clrMapOvr>
    <a:masterClrMapping/>
  </p:clrMapOvr>
  <p:transition spd="slow" advClick="0" advTm="7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Frankreich-in-Europa_gelb">
            <a:extLst>
              <a:ext uri="{FF2B5EF4-FFF2-40B4-BE49-F238E27FC236}">
                <a16:creationId xmlns:a16="http://schemas.microsoft.com/office/drawing/2014/main" id="{432D0D11-EA7C-4165-B596-7DBB8EC60F8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5463" y="1857375"/>
            <a:ext cx="2974975" cy="325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Rectangle 2">
            <a:extLst>
              <a:ext uri="{FF2B5EF4-FFF2-40B4-BE49-F238E27FC236}">
                <a16:creationId xmlns:a16="http://schemas.microsoft.com/office/drawing/2014/main" id="{7D77051D-5B8B-4C8B-9E3F-B849011D9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>
                <a:latin typeface="Arial" panose="020B0604020202020204" pitchFamily="34" charset="0"/>
              </a:rPr>
              <a:t>Ein paar Fakten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94BE7B6C-35DF-4CC9-87DD-7E8DEC706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3827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19088" indent="-319088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>
                <a:latin typeface="Arial" panose="020B0604020202020204" pitchFamily="34" charset="0"/>
              </a:rPr>
              <a:t>Hauptstadt: </a:t>
            </a:r>
            <a:r>
              <a:rPr lang="de-DE" altLang="de-DE" sz="2000" b="1">
                <a:latin typeface="Arial" panose="020B0604020202020204" pitchFamily="34" charset="0"/>
              </a:rPr>
              <a:t>Paris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>
                <a:latin typeface="Arial" panose="020B0604020202020204" pitchFamily="34" charset="0"/>
              </a:rPr>
              <a:t>Staatspräsident: </a:t>
            </a:r>
            <a:r>
              <a:rPr lang="de-DE" altLang="de-DE" sz="2000" b="1">
                <a:latin typeface="Arial" panose="020B0604020202020204" pitchFamily="34" charset="0"/>
              </a:rPr>
              <a:t>Emmanuel Macron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>
                <a:latin typeface="Arial" panose="020B0604020202020204" pitchFamily="34" charset="0"/>
              </a:rPr>
              <a:t>Premierminister: </a:t>
            </a:r>
            <a:r>
              <a:rPr lang="de-DE" altLang="de-DE" sz="2000" b="1">
                <a:latin typeface="Arial" panose="020B0604020202020204" pitchFamily="34" charset="0"/>
              </a:rPr>
              <a:t>Édouard Philippe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>
                <a:latin typeface="Arial" panose="020B0604020202020204" pitchFamily="34" charset="0"/>
              </a:rPr>
              <a:t>Frankreich ist der größte westeuropäische Staat: </a:t>
            </a:r>
            <a:r>
              <a:rPr lang="de-DE" altLang="de-DE" sz="2000" b="1">
                <a:latin typeface="Arial" panose="020B0604020202020204" pitchFamily="34" charset="0"/>
              </a:rPr>
              <a:t>543.965</a:t>
            </a:r>
            <a:r>
              <a:rPr lang="de-DE" altLang="de-DE" sz="2000" b="1"/>
              <a:t> km</a:t>
            </a:r>
            <a:r>
              <a:rPr lang="de-DE" altLang="de-DE" sz="2000" b="1" baseline="30000"/>
              <a:t>2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buClr>
                <a:srgbClr val="000000"/>
              </a:buClr>
              <a:buFontTx/>
              <a:buNone/>
            </a:pPr>
            <a:r>
              <a:rPr lang="de-DE" altLang="de-DE" sz="2000" b="1">
                <a:latin typeface="Arial" panose="020B0604020202020204" pitchFamily="34" charset="0"/>
              </a:rPr>
              <a:t>	</a:t>
            </a:r>
            <a:r>
              <a:rPr lang="de-DE" altLang="de-DE" sz="2000">
                <a:latin typeface="Arial" panose="020B0604020202020204" pitchFamily="34" charset="0"/>
              </a:rPr>
              <a:t>(mit Übersee-Départements 632.934 km</a:t>
            </a:r>
            <a:r>
              <a:rPr lang="de-DE" altLang="de-DE" sz="2000" baseline="30000">
                <a:latin typeface="Arial" panose="020B0604020202020204" pitchFamily="34" charset="0"/>
              </a:rPr>
              <a:t>2</a:t>
            </a:r>
            <a:r>
              <a:rPr lang="de-DE" altLang="de-DE" sz="2000"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>
                <a:latin typeface="Arial" panose="020B0604020202020204" pitchFamily="34" charset="0"/>
              </a:rPr>
              <a:t>Einwohnerzahl: </a:t>
            </a:r>
            <a:r>
              <a:rPr lang="de-DE" altLang="de-DE" sz="2000" b="1">
                <a:latin typeface="Arial" panose="020B0604020202020204" pitchFamily="34" charset="0"/>
              </a:rPr>
              <a:t>67 Millionen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>
                <a:latin typeface="Arial" panose="020B0604020202020204" pitchFamily="34" charset="0"/>
              </a:rPr>
              <a:t>Bevölkerungsdichte: </a:t>
            </a:r>
            <a:r>
              <a:rPr lang="de-DE" altLang="de-DE" sz="2000" b="1">
                <a:latin typeface="Arial" panose="020B0604020202020204" pitchFamily="34" charset="0"/>
              </a:rPr>
              <a:t>98 Einw. pro km</a:t>
            </a:r>
            <a:r>
              <a:rPr lang="de-DE" altLang="de-DE" sz="2000" b="1" baseline="30000">
                <a:latin typeface="Arial" panose="020B0604020202020204" pitchFamily="34" charset="0"/>
              </a:rPr>
              <a:t>2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>
                <a:latin typeface="Arial" panose="020B0604020202020204" pitchFamily="34" charset="0"/>
              </a:rPr>
              <a:t>Verwaltungsbezirke: </a:t>
            </a:r>
            <a:r>
              <a:rPr lang="de-DE" altLang="de-DE" sz="2000" b="1">
                <a:latin typeface="Arial" panose="020B0604020202020204" pitchFamily="34" charset="0"/>
              </a:rPr>
              <a:t>101 Départements                                                                         </a:t>
            </a:r>
            <a:r>
              <a:rPr lang="de-DE" altLang="de-DE" sz="2000">
                <a:latin typeface="Arial" panose="020B0604020202020204" pitchFamily="34" charset="0"/>
              </a:rPr>
              <a:t>(inkl. 5 Übersee-Départements)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>
                <a:latin typeface="Arial" panose="020B0604020202020204" pitchFamily="34" charset="0"/>
              </a:rPr>
              <a:t>Nationalhymne: </a:t>
            </a:r>
            <a:r>
              <a:rPr lang="de-DE" altLang="de-DE" sz="2000" b="1">
                <a:latin typeface="Arial" panose="020B0604020202020204" pitchFamily="34" charset="0"/>
              </a:rPr>
              <a:t>Marseillaise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buClr>
                <a:srgbClr val="000000"/>
              </a:buClr>
              <a:buFontTx/>
              <a:buNone/>
            </a:pPr>
            <a:r>
              <a:rPr lang="de-DE" altLang="de-DE" sz="700">
                <a:latin typeface="Arial" panose="020B0604020202020204" pitchFamily="34" charset="0"/>
              </a:rPr>
              <a:t>	(Quellen: INSEE 2013, Auswärtiges Amt 2012)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buClr>
                <a:srgbClr val="000000"/>
              </a:buClr>
              <a:buFontTx/>
              <a:buNone/>
            </a:pPr>
            <a:endParaRPr lang="de-DE" altLang="de-DE" sz="7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5147" y="245195"/>
            <a:ext cx="8496944" cy="1081004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Ausflüge während des Austauschs</a:t>
            </a:r>
          </a:p>
        </p:txBody>
      </p:sp>
      <p:pic>
        <p:nvPicPr>
          <p:cNvPr id="5122" name="Picture 2" descr="http://www.jgg-mannheim.de/wp-content/uploads/2015/05/Austausch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71" y="2124046"/>
            <a:ext cx="489243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49788" y="160866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z.B.:  Avignon</a:t>
            </a:r>
          </a:p>
        </p:txBody>
      </p:sp>
      <p:pic>
        <p:nvPicPr>
          <p:cNvPr id="5124" name="Picture 4" descr="http://www.jgg-mannheim.de/wp-content/uploads/2015/05/Austausch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989" y="3204166"/>
            <a:ext cx="345348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293249" y="2692436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Le Pont du </a:t>
            </a:r>
            <a:r>
              <a:rPr lang="de-DE" dirty="0" err="1">
                <a:solidFill>
                  <a:srgbClr val="000000"/>
                </a:solidFill>
              </a:rPr>
              <a:t>Gard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A446396-325B-472A-9A69-8AB1933C320E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3214767921"/>
      </p:ext>
    </p:extLst>
  </p:cSld>
  <p:clrMapOvr>
    <a:masterClrMapping/>
  </p:clrMapOvr>
  <p:transition spd="slow" advClick="0" advTm="7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4688" y="28661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Kursfahrt nach Paris</a:t>
            </a:r>
          </a:p>
        </p:txBody>
      </p:sp>
      <p:pic>
        <p:nvPicPr>
          <p:cNvPr id="22531" name="Picture 2" descr="C:\Users\Susi\Pictures\ParisKursfahrt Fotos 2014\IMG_41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948174"/>
            <a:ext cx="4483172" cy="3362379"/>
          </a:xfrm>
          <a:noFill/>
        </p:spPr>
      </p:pic>
      <p:sp>
        <p:nvSpPr>
          <p:cNvPr id="3" name="Textfeld 2"/>
          <p:cNvSpPr txBox="1"/>
          <p:nvPr/>
        </p:nvSpPr>
        <p:spPr>
          <a:xfrm>
            <a:off x="444098" y="1429612"/>
            <a:ext cx="72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→ Von MA direkt nach Paris in nur 3 Std</a:t>
            </a:r>
          </a:p>
        </p:txBody>
      </p:sp>
      <p:pic>
        <p:nvPicPr>
          <p:cNvPr id="5" name="Picture 2" descr="C:\Users\Susi\Pictures\ParisKursfahrt Fotos 2014\IMG_4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2788" y="2677772"/>
            <a:ext cx="3477078" cy="260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1AF0E5E-3620-46DD-A915-0EF9B1CDE119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</p:cSld>
  <p:clrMapOvr>
    <a:masterClrMapping/>
  </p:clrMapOvr>
  <p:transition spd="slow" advClick="0" advTm="7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74B1F13-6F26-4F0C-B057-7FD052266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 dirty="0">
                <a:latin typeface="Arial" panose="020B0604020202020204" pitchFamily="34" charset="0"/>
              </a:rPr>
              <a:t>Französisch in der Praxis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A2100E08-88BD-4485-B49A-AB8BDCDE33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33450"/>
            <a:ext cx="8686800" cy="50561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e-DE" altLang="de-DE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de-DE" altLang="de-DE" sz="2000" dirty="0">
                <a:latin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2000" dirty="0">
                <a:latin typeface="Arial" panose="020B0604020202020204" pitchFamily="34" charset="0"/>
              </a:rPr>
              <a:t>	</a:t>
            </a:r>
            <a:r>
              <a:rPr lang="de-DE" altLang="de-DE" sz="1800" dirty="0">
                <a:latin typeface="Arial" panose="020B0604020202020204" pitchFamily="34" charset="0"/>
              </a:rPr>
              <a:t>Das </a:t>
            </a:r>
            <a:r>
              <a:rPr lang="de-DE" altLang="de-DE" sz="1800" b="1" dirty="0">
                <a:latin typeface="Arial" panose="020B0604020202020204" pitchFamily="34" charset="0"/>
              </a:rPr>
              <a:t>Deutsch-Französische Jugendwerk</a:t>
            </a:r>
            <a:r>
              <a:rPr lang="de-DE" altLang="de-DE" sz="1800" dirty="0">
                <a:latin typeface="Arial" panose="020B0604020202020204" pitchFamily="34" charset="0"/>
              </a:rPr>
              <a:t> bietet seit über 50 Jahren vielfältige und umfangreiche Schüler- und Jugendaustauschprogramme an. </a:t>
            </a:r>
          </a:p>
          <a:p>
            <a:pPr eaLnBrk="1" hangingPunct="1">
              <a:lnSpc>
                <a:spcPct val="80000"/>
              </a:lnSpc>
            </a:pPr>
            <a:endParaRPr lang="de-DE" altLang="de-DE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de-DE" altLang="de-DE" sz="1800" dirty="0">
                <a:latin typeface="Arial" panose="020B0604020202020204" pitchFamily="34" charset="0"/>
              </a:rPr>
              <a:t>	Individuelle Schüleraustauschprogramme: 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1800" dirty="0">
                <a:solidFill>
                  <a:srgbClr val="CC0000"/>
                </a:solidFill>
                <a:latin typeface="Arial" panose="020B0604020202020204" pitchFamily="34" charset="0"/>
              </a:rPr>
              <a:t>	</a:t>
            </a:r>
            <a:r>
              <a:rPr lang="de-DE" altLang="de-DE" sz="1800" b="1" dirty="0">
                <a:latin typeface="Arial" panose="020B0604020202020204" pitchFamily="34" charset="0"/>
              </a:rPr>
              <a:t>Voltaire-Programm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1800" dirty="0">
                <a:latin typeface="Arial" panose="020B0604020202020204" pitchFamily="34" charset="0"/>
              </a:rPr>
              <a:t>	sechsmonatiger gegenseitiger Austausch in der 8. bis 10. Klasse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1800" dirty="0">
                <a:solidFill>
                  <a:srgbClr val="CC0000"/>
                </a:solidFill>
                <a:latin typeface="Arial" panose="020B0604020202020204" pitchFamily="34" charset="0"/>
              </a:rPr>
              <a:t>	</a:t>
            </a:r>
            <a:r>
              <a:rPr lang="de-DE" altLang="de-DE" sz="1800" b="1" dirty="0">
                <a:latin typeface="Arial" panose="020B0604020202020204" pitchFamily="34" charset="0"/>
              </a:rPr>
              <a:t>Brigitte-</a:t>
            </a:r>
            <a:r>
              <a:rPr lang="de-DE" altLang="de-DE" sz="1800" b="1" dirty="0" err="1">
                <a:latin typeface="Arial" panose="020B0604020202020204" pitchFamily="34" charset="0"/>
              </a:rPr>
              <a:t>Sauzay</a:t>
            </a:r>
            <a:r>
              <a:rPr lang="de-DE" altLang="de-DE" sz="1800" b="1" dirty="0">
                <a:latin typeface="Arial" panose="020B0604020202020204" pitchFamily="34" charset="0"/>
              </a:rPr>
              <a:t>-Programm</a:t>
            </a:r>
            <a:r>
              <a:rPr lang="de-DE" altLang="de-DE" sz="18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1800" dirty="0">
                <a:latin typeface="Arial" panose="020B0604020202020204" pitchFamily="34" charset="0"/>
              </a:rPr>
              <a:t>	dreimonatiger gegenseitiger Austausch in der 8. bis 11. Klasse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1800" dirty="0">
                <a:solidFill>
                  <a:srgbClr val="CC0000"/>
                </a:solidFill>
                <a:latin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1800" dirty="0">
                <a:latin typeface="Arial" panose="020B0604020202020204" pitchFamily="34" charset="0"/>
              </a:rPr>
              <a:t>	</a:t>
            </a:r>
            <a:r>
              <a:rPr lang="de-DE" altLang="de-DE" sz="1600" dirty="0">
                <a:latin typeface="Arial" panose="020B0604020202020204" pitchFamily="34" charset="0"/>
              </a:rPr>
              <a:t>Mehr Informationen unter http://www.dfjw.org</a:t>
            </a:r>
          </a:p>
          <a:p>
            <a:pPr eaLnBrk="1" hangingPunct="1">
              <a:lnSpc>
                <a:spcPct val="80000"/>
              </a:lnSpc>
            </a:pPr>
            <a:endParaRPr lang="de-DE" altLang="de-DE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de-DE" altLang="de-DE" sz="1800" dirty="0">
                <a:latin typeface="Arial" panose="020B0604020202020204" pitchFamily="34" charset="0"/>
              </a:rPr>
              <a:t>	Das JGG bietet in Klasse 10 einen dreiwöchigen gegenseitigen Austausch 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1800" dirty="0">
                <a:latin typeface="Arial" panose="020B0604020202020204" pitchFamily="34" charset="0"/>
              </a:rPr>
              <a:t>	mit dem Lycée Jean Monnet in Strasbourg an.</a:t>
            </a: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77DF69B7-6055-456C-902E-CE1A9916E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1190625"/>
            <a:ext cx="10795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50C0F3A-7632-40DE-8ACF-7F79AA6D198E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38727"/>
            <a:ext cx="9432448" cy="1944216"/>
          </a:xfrm>
        </p:spPr>
        <p:txBody>
          <a:bodyPr/>
          <a:lstStyle/>
          <a:p>
            <a:pPr algn="l" eaLnBrk="1" hangingPunct="1">
              <a:defRPr/>
            </a:pPr>
            <a:r>
              <a:rPr lang="de-DE" sz="2000" dirty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Französisch ist eine SPRACHE, die man </a:t>
            </a:r>
            <a:r>
              <a:rPr lang="de-DE" sz="2000" u="sng" dirty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SPRICHT</a:t>
            </a:r>
            <a:r>
              <a:rPr lang="de-DE" sz="2000" dirty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34898" y="3247895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</a:rPr>
              <a:t>Verstehen</a:t>
            </a:r>
          </a:p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612560" y="3247895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</a:rPr>
              <a:t>Verstanden werden</a:t>
            </a:r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34898" y="4218320"/>
            <a:ext cx="7561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</a:rPr>
              <a:t>Mit dem Gesprächspartner interagieren können </a:t>
            </a:r>
          </a:p>
          <a:p>
            <a:endParaRPr lang="de-DE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0E5B68C-B698-4B37-B4F2-3801059CC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9pPr>
          </a:lstStyle>
          <a:p>
            <a:pPr eaLnBrk="1" hangingPunct="1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Unterrichtsziel: </a:t>
            </a:r>
            <a:r>
              <a:rPr lang="de-DE" cap="sm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Kommunikationsfertigkeit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60E149A-50BE-47E2-AA77-E44F626D15F0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3344151112"/>
      </p:ext>
    </p:extLst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776" y="262098"/>
            <a:ext cx="8673778" cy="845375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Förderung der kommunikativen Kompetenzen 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0223" y="2120989"/>
            <a:ext cx="5904334" cy="4114800"/>
          </a:xfrm>
        </p:spPr>
        <p:txBody>
          <a:bodyPr/>
          <a:lstStyle/>
          <a:p>
            <a:pPr marL="990600" lvl="1" indent="-533400" eaLnBrk="1" hangingPunct="1">
              <a:lnSpc>
                <a:spcPct val="90000"/>
              </a:lnSpc>
              <a:spcAft>
                <a:spcPts val="1200"/>
              </a:spcAft>
              <a:buFontTx/>
              <a:buAutoNum type="arabicPeriod"/>
              <a:defRPr/>
            </a:pPr>
            <a:r>
              <a:rPr lang="de-DE" sz="2000" b="1" dirty="0">
                <a:latin typeface="Arial" charset="0"/>
              </a:rPr>
              <a:t>Hörverstehen </a:t>
            </a:r>
          </a:p>
          <a:p>
            <a:pPr marL="990600" lvl="1" indent="-533400" eaLnBrk="1" hangingPunct="1">
              <a:lnSpc>
                <a:spcPct val="90000"/>
              </a:lnSpc>
              <a:spcAft>
                <a:spcPts val="1200"/>
              </a:spcAft>
              <a:buFontTx/>
              <a:buAutoNum type="arabicPeriod"/>
              <a:defRPr/>
            </a:pPr>
            <a:r>
              <a:rPr lang="de-DE" sz="2000" b="1" dirty="0">
                <a:latin typeface="Arial" charset="0"/>
              </a:rPr>
              <a:t>Hör- / Sehverstehen</a:t>
            </a:r>
          </a:p>
          <a:p>
            <a:pPr marL="990600" lvl="1" indent="-533400" eaLnBrk="1" hangingPunct="1">
              <a:lnSpc>
                <a:spcPct val="90000"/>
              </a:lnSpc>
              <a:spcAft>
                <a:spcPts val="1200"/>
              </a:spcAft>
              <a:buFontTx/>
              <a:buAutoNum type="arabicPeriod"/>
              <a:defRPr/>
            </a:pPr>
            <a:r>
              <a:rPr lang="de-DE" sz="2000" b="1" dirty="0">
                <a:latin typeface="Arial" charset="0"/>
              </a:rPr>
              <a:t>Sprechen</a:t>
            </a:r>
          </a:p>
          <a:p>
            <a:pPr marL="990600" lvl="1" indent="-533400" eaLnBrk="1" hangingPunct="1">
              <a:lnSpc>
                <a:spcPct val="90000"/>
              </a:lnSpc>
              <a:spcAft>
                <a:spcPts val="1200"/>
              </a:spcAft>
              <a:buFontTx/>
              <a:buAutoNum type="arabicPeriod"/>
              <a:defRPr/>
            </a:pPr>
            <a:r>
              <a:rPr lang="de-DE" sz="2000" b="1" dirty="0">
                <a:latin typeface="Arial" charset="0"/>
              </a:rPr>
              <a:t>Schreiben</a:t>
            </a:r>
          </a:p>
        </p:txBody>
      </p:sp>
      <p:grpSp>
        <p:nvGrpSpPr>
          <p:cNvPr id="30724" name="Gruppieren 1"/>
          <p:cNvGrpSpPr>
            <a:grpSpLocks/>
          </p:cNvGrpSpPr>
          <p:nvPr/>
        </p:nvGrpSpPr>
        <p:grpSpPr bwMode="auto">
          <a:xfrm>
            <a:off x="4349262" y="2043755"/>
            <a:ext cx="445476" cy="1990054"/>
            <a:chOff x="4787900" y="1984350"/>
            <a:chExt cx="811699" cy="3249638"/>
          </a:xfrm>
        </p:grpSpPr>
        <p:pic>
          <p:nvPicPr>
            <p:cNvPr id="30725" name="Picture 4">
              <a:hlinkClick r:id="rId2" action="ppaction://hlinkfile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7436" y="1984350"/>
              <a:ext cx="792163" cy="827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6" name="Picture 6">
              <a:hlinkClick r:id="rId4" action="ppaction://hlinkfile"/>
            </p:cNvPr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0600" y="2831270"/>
              <a:ext cx="784225" cy="896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7" name="Picture 8">
              <a:hlinkClick r:id="rId6" action="ppaction://hlinkfile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87900" y="3721100"/>
              <a:ext cx="793750" cy="793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8" name="Picture 9"/>
            <p:cNvPicPr>
              <a:picLocks noChangeAspect="1" noChangeArrowheads="1"/>
            </p:cNvPicPr>
            <p:nvPr/>
          </p:nvPicPr>
          <p:blipFill>
            <a:blip r:embed="rId8" cstate="print">
              <a:lum contrast="80000"/>
            </a:blip>
            <a:srcRect/>
            <a:stretch>
              <a:fillRect/>
            </a:stretch>
          </p:blipFill>
          <p:spPr bwMode="auto">
            <a:xfrm>
              <a:off x="4792663" y="4514850"/>
              <a:ext cx="792162" cy="719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7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A2FA517-02C1-4B3D-A262-8E06F8C07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>
                <a:latin typeface="Arial" panose="020B0604020202020204" pitchFamily="34" charset="0"/>
              </a:rPr>
              <a:t>Französisch in der Praxis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6A84A4F-3042-41E2-8BF6-C7711D27E3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66850"/>
            <a:ext cx="7373938" cy="2916238"/>
          </a:xfrm>
        </p:spPr>
        <p:txBody>
          <a:bodyPr/>
          <a:lstStyle/>
          <a:p>
            <a:pPr marL="261938" indent="-261938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r>
              <a:rPr lang="de-DE" altLang="de-DE" sz="2000" b="1" dirty="0">
                <a:latin typeface="Arial" panose="020B0604020202020204" pitchFamily="34" charset="0"/>
              </a:rPr>
              <a:t>Französischer Wortschatz </a:t>
            </a:r>
          </a:p>
          <a:p>
            <a:pPr marL="261938" indent="-261938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 dirty="0">
                <a:latin typeface="Arial" panose="020B0604020202020204" pitchFamily="34" charset="0"/>
              </a:rPr>
              <a:t>1. Französische Wörter, die man schon aus </a:t>
            </a:r>
            <a:r>
              <a:rPr lang="de-DE" altLang="de-DE" sz="2000" b="1" dirty="0">
                <a:latin typeface="Arial" panose="020B0604020202020204" pitchFamily="34" charset="0"/>
              </a:rPr>
              <a:t>dem Deutschen </a:t>
            </a:r>
            <a:r>
              <a:rPr lang="de-DE" altLang="de-DE" sz="2000" dirty="0">
                <a:latin typeface="Arial" panose="020B0604020202020204" pitchFamily="34" charset="0"/>
              </a:rPr>
              <a:t>kennt:</a:t>
            </a:r>
          </a:p>
          <a:p>
            <a:pPr marL="261938" indent="-261938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r>
              <a:rPr lang="de-DE" altLang="de-DE" sz="2000" dirty="0">
                <a:latin typeface="Arial" panose="020B0604020202020204" pitchFamily="34" charset="0"/>
              </a:rPr>
              <a:t>	Kaffee		</a:t>
            </a:r>
            <a:r>
              <a:rPr lang="de-DE" altLang="de-DE" sz="2000" dirty="0" err="1">
                <a:latin typeface="Arial" panose="020B0604020202020204" pitchFamily="34" charset="0"/>
              </a:rPr>
              <a:t>café</a:t>
            </a:r>
            <a:r>
              <a:rPr lang="de-DE" altLang="de-DE" sz="2000" dirty="0">
                <a:latin typeface="Arial" panose="020B0604020202020204" pitchFamily="34" charset="0"/>
              </a:rPr>
              <a:t>		</a:t>
            </a:r>
            <a:br>
              <a:rPr lang="de-DE" altLang="de-DE" sz="2000" dirty="0">
                <a:latin typeface="Arial" panose="020B0604020202020204" pitchFamily="34" charset="0"/>
              </a:rPr>
            </a:br>
            <a:r>
              <a:rPr lang="de-DE" altLang="de-DE" sz="2000" dirty="0">
                <a:latin typeface="Arial" panose="020B0604020202020204" pitchFamily="34" charset="0"/>
              </a:rPr>
              <a:t>Après-Ski		</a:t>
            </a:r>
            <a:r>
              <a:rPr lang="de-DE" altLang="de-DE" sz="2000" dirty="0" err="1">
                <a:latin typeface="Arial" panose="020B0604020202020204" pitchFamily="34" charset="0"/>
              </a:rPr>
              <a:t>après-ski</a:t>
            </a:r>
            <a:br>
              <a:rPr lang="de-DE" altLang="de-DE" sz="2000" dirty="0">
                <a:latin typeface="Arial" panose="020B0604020202020204" pitchFamily="34" charset="0"/>
              </a:rPr>
            </a:br>
            <a:r>
              <a:rPr lang="de-DE" altLang="de-DE" sz="2000" dirty="0">
                <a:latin typeface="Arial" panose="020B0604020202020204" pitchFamily="34" charset="0"/>
              </a:rPr>
              <a:t>Telefon		</a:t>
            </a:r>
            <a:r>
              <a:rPr lang="de-DE" altLang="de-DE" sz="2000" dirty="0" err="1">
                <a:latin typeface="Arial" panose="020B0604020202020204" pitchFamily="34" charset="0"/>
              </a:rPr>
              <a:t>téléphone</a:t>
            </a:r>
            <a:br>
              <a:rPr lang="de-DE" altLang="de-DE" sz="2000" dirty="0">
                <a:latin typeface="Arial" panose="020B0604020202020204" pitchFamily="34" charset="0"/>
              </a:rPr>
            </a:br>
            <a:r>
              <a:rPr lang="de-DE" altLang="de-DE" sz="2000" dirty="0">
                <a:latin typeface="Arial" panose="020B0604020202020204" pitchFamily="34" charset="0"/>
              </a:rPr>
              <a:t>Terrasse		</a:t>
            </a:r>
            <a:r>
              <a:rPr lang="de-DE" altLang="de-DE" sz="2000" dirty="0" err="1">
                <a:latin typeface="Arial" panose="020B0604020202020204" pitchFamily="34" charset="0"/>
              </a:rPr>
              <a:t>terrasse</a:t>
            </a:r>
            <a:endParaRPr lang="de-DE" altLang="de-DE" sz="2000" dirty="0">
              <a:latin typeface="Arial" panose="020B0604020202020204" pitchFamily="34" charset="0"/>
            </a:endParaRP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9943A126-817E-4A59-8727-62589EDF0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4354513"/>
            <a:ext cx="6521450" cy="1584325"/>
          </a:xfrm>
          <a:prstGeom prst="rect">
            <a:avLst/>
          </a:prstGeom>
          <a:solidFill>
            <a:srgbClr val="00638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r>
              <a:rPr lang="de-DE" altLang="de-DE" sz="2000">
                <a:solidFill>
                  <a:schemeClr val="tx1"/>
                </a:solidFill>
                <a:latin typeface="Arial" panose="020B0604020202020204" pitchFamily="34" charset="0"/>
              </a:rPr>
              <a:t>Und noch viele weitere französische Wörter, die man bereits aus dem Alltag kennt:</a:t>
            </a:r>
            <a:r>
              <a:rPr lang="de-DE" altLang="de-DE" sz="200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r>
              <a:rPr lang="de-DE" altLang="de-DE" sz="2000">
                <a:solidFill>
                  <a:schemeClr val="tx1"/>
                </a:solidFill>
                <a:latin typeface="Arial" panose="020B0604020202020204" pitchFamily="34" charset="0"/>
              </a:rPr>
              <a:t>Bonbon, Portemonnaie, Budget, Camembert, Dessert, Engagement, Chef, Illusion, Adresse etc.</a:t>
            </a:r>
          </a:p>
        </p:txBody>
      </p:sp>
      <p:sp>
        <p:nvSpPr>
          <p:cNvPr id="29701" name="Rectangle 6">
            <a:extLst>
              <a:ext uri="{FF2B5EF4-FFF2-40B4-BE49-F238E27FC236}">
                <a16:creationId xmlns:a16="http://schemas.microsoft.com/office/drawing/2014/main" id="{97D88B6B-156F-4179-9B50-3E45BDA1C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4035425"/>
            <a:ext cx="73882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1938" indent="-261938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endParaRPr lang="de-DE" altLang="de-DE" sz="1800">
              <a:latin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4CE7BD3-1103-40A4-8F48-709C0F68EDDA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742EF831-194A-4877-B31B-43F00C147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>
                <a:latin typeface="Arial" panose="020B0604020202020204" pitchFamily="34" charset="0"/>
              </a:rPr>
              <a:t>Französisch in der Praxis</a:t>
            </a: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206749A6-01FE-4D23-AB3D-E2D97A238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62088"/>
            <a:ext cx="7772400" cy="256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1938" indent="-261938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r>
              <a:rPr lang="de-DE" altLang="de-DE" sz="2000" b="1" dirty="0">
                <a:latin typeface="Arial" panose="020B0604020202020204" pitchFamily="34" charset="0"/>
              </a:rPr>
              <a:t>Französischer Wortschatz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 dirty="0">
                <a:latin typeface="Arial" panose="020B0604020202020204" pitchFamily="34" charset="0"/>
              </a:rPr>
              <a:t>2. Französische Wörter, die man schon aus dem </a:t>
            </a:r>
            <a:r>
              <a:rPr lang="de-DE" altLang="de-DE" sz="2000" b="1" dirty="0">
                <a:latin typeface="Arial" panose="020B0604020202020204" pitchFamily="34" charset="0"/>
              </a:rPr>
              <a:t>Englischunterricht</a:t>
            </a:r>
            <a:r>
              <a:rPr lang="de-DE" altLang="de-DE" sz="2000" dirty="0">
                <a:latin typeface="Arial" panose="020B0604020202020204" pitchFamily="34" charset="0"/>
              </a:rPr>
              <a:t> kennt:</a:t>
            </a:r>
            <a:br>
              <a:rPr lang="de-DE" altLang="de-DE" sz="2000" dirty="0">
                <a:latin typeface="Arial" panose="020B0604020202020204" pitchFamily="34" charset="0"/>
              </a:rPr>
            </a:br>
            <a:r>
              <a:rPr lang="de-DE" altLang="de-DE" sz="2000" dirty="0" err="1">
                <a:latin typeface="Arial" panose="020B0604020202020204" pitchFamily="34" charset="0"/>
              </a:rPr>
              <a:t>to</a:t>
            </a:r>
            <a:r>
              <a:rPr lang="de-DE" altLang="de-DE" sz="2000" dirty="0">
                <a:latin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</a:rPr>
              <a:t>arrive</a:t>
            </a:r>
            <a:r>
              <a:rPr lang="de-DE" altLang="de-DE" sz="2000" dirty="0">
                <a:latin typeface="Arial" panose="020B0604020202020204" pitchFamily="34" charset="0"/>
              </a:rPr>
              <a:t>		</a:t>
            </a:r>
            <a:r>
              <a:rPr lang="de-DE" altLang="de-DE" sz="2000" dirty="0" err="1">
                <a:latin typeface="Arial" panose="020B0604020202020204" pitchFamily="34" charset="0"/>
              </a:rPr>
              <a:t>arriver</a:t>
            </a:r>
            <a:br>
              <a:rPr lang="de-DE" altLang="de-DE" sz="2000" dirty="0">
                <a:latin typeface="Arial" panose="020B0604020202020204" pitchFamily="34" charset="0"/>
              </a:rPr>
            </a:br>
            <a:r>
              <a:rPr lang="de-DE" altLang="de-DE" sz="2000" dirty="0" err="1">
                <a:latin typeface="Arial" panose="020B0604020202020204" pitchFamily="34" charset="0"/>
              </a:rPr>
              <a:t>dangerous</a:t>
            </a:r>
            <a:r>
              <a:rPr lang="de-DE" altLang="de-DE" sz="2000" dirty="0">
                <a:latin typeface="Arial" panose="020B0604020202020204" pitchFamily="34" charset="0"/>
              </a:rPr>
              <a:t>		</a:t>
            </a:r>
            <a:r>
              <a:rPr lang="de-DE" altLang="de-DE" sz="2000" dirty="0" err="1">
                <a:latin typeface="Arial" panose="020B0604020202020204" pitchFamily="34" charset="0"/>
              </a:rPr>
              <a:t>dangereux</a:t>
            </a:r>
            <a:br>
              <a:rPr lang="de-DE" altLang="de-DE" sz="2000" dirty="0">
                <a:latin typeface="Arial" panose="020B0604020202020204" pitchFamily="34" charset="0"/>
              </a:rPr>
            </a:br>
            <a:r>
              <a:rPr lang="de-DE" altLang="de-DE" sz="2000" dirty="0" err="1">
                <a:latin typeface="Arial" panose="020B0604020202020204" pitchFamily="34" charset="0"/>
              </a:rPr>
              <a:t>forest</a:t>
            </a:r>
            <a:r>
              <a:rPr lang="de-DE" altLang="de-DE" sz="2000" dirty="0">
                <a:latin typeface="Arial" panose="020B0604020202020204" pitchFamily="34" charset="0"/>
              </a:rPr>
              <a:t>			</a:t>
            </a:r>
            <a:r>
              <a:rPr lang="de-DE" altLang="de-DE" sz="2000" dirty="0" err="1">
                <a:latin typeface="Arial" panose="020B0604020202020204" pitchFamily="34" charset="0"/>
              </a:rPr>
              <a:t>forêt</a:t>
            </a:r>
            <a:br>
              <a:rPr lang="de-DE" altLang="de-DE" sz="2000" dirty="0">
                <a:latin typeface="Arial" panose="020B0604020202020204" pitchFamily="34" charset="0"/>
              </a:rPr>
            </a:br>
            <a:r>
              <a:rPr lang="de-DE" altLang="de-DE" sz="2000" dirty="0" err="1">
                <a:latin typeface="Arial" panose="020B0604020202020204" pitchFamily="34" charset="0"/>
              </a:rPr>
              <a:t>to</a:t>
            </a:r>
            <a:r>
              <a:rPr lang="de-DE" altLang="de-DE" sz="2000" dirty="0">
                <a:latin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</a:rPr>
              <a:t>change</a:t>
            </a:r>
            <a:r>
              <a:rPr lang="de-DE" altLang="de-DE" sz="2000" dirty="0">
                <a:latin typeface="Arial" panose="020B0604020202020204" pitchFamily="34" charset="0"/>
              </a:rPr>
              <a:t>		</a:t>
            </a:r>
            <a:r>
              <a:rPr lang="de-DE" altLang="de-DE" sz="2000" dirty="0" err="1">
                <a:latin typeface="Arial" panose="020B0604020202020204" pitchFamily="34" charset="0"/>
              </a:rPr>
              <a:t>changer</a:t>
            </a:r>
            <a:endParaRPr lang="de-DE" altLang="de-DE" sz="2000" dirty="0">
              <a:latin typeface="Arial" panose="020B0604020202020204" pitchFamily="34" charset="0"/>
            </a:endParaRPr>
          </a:p>
        </p:txBody>
      </p:sp>
      <p:sp>
        <p:nvSpPr>
          <p:cNvPr id="31748" name="Text Box 6">
            <a:extLst>
              <a:ext uri="{FF2B5EF4-FFF2-40B4-BE49-F238E27FC236}">
                <a16:creationId xmlns:a16="http://schemas.microsoft.com/office/drawing/2014/main" id="{90348A65-3781-486C-987E-69551964D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4264025"/>
            <a:ext cx="6804025" cy="1552575"/>
          </a:xfrm>
          <a:prstGeom prst="rect">
            <a:avLst/>
          </a:prstGeom>
          <a:solidFill>
            <a:srgbClr val="00638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solidFill>
                  <a:srgbClr val="FFFFFF"/>
                </a:solidFill>
                <a:latin typeface="Arial" panose="020B0604020202020204" pitchFamily="34" charset="0"/>
              </a:rPr>
              <a:t>Wer Englisch lernt, kennt bereits viele französische Wörter und umgekehrt – Französisch hilft beim Englischlernen! Denn viele englische Wörter stammen aus dem Französischen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44D6443-B0F0-4C42-BAF1-867A43E0CB69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A269AD81-2CE8-4C95-978C-D9EB1A16E6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 dirty="0">
                <a:latin typeface="Arial" panose="020B0604020202020204" pitchFamily="34" charset="0"/>
              </a:rPr>
              <a:t>Französisch in der Praxis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3F6E00A-D65C-4A53-9866-3C44DD91FE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66850"/>
            <a:ext cx="8229600" cy="4525963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r>
              <a:rPr lang="de-DE" altLang="de-DE" sz="2000" b="1" dirty="0">
                <a:latin typeface="Arial" panose="020B0604020202020204" pitchFamily="34" charset="0"/>
              </a:rPr>
              <a:t>Französischer Wortschatz </a:t>
            </a:r>
          </a:p>
          <a:p>
            <a:pPr eaLnBrk="1" hangingPunct="1"/>
            <a:endParaRPr lang="de-DE" altLang="de-DE" dirty="0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AD8A7C47-DBE6-4167-94DB-3FB95E22E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68500"/>
            <a:ext cx="7423150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 dirty="0">
                <a:latin typeface="Arial" panose="020B0604020202020204" pitchFamily="34" charset="0"/>
              </a:rPr>
              <a:t>   3. Französische Wörter sind in </a:t>
            </a:r>
            <a:r>
              <a:rPr lang="de-DE" altLang="de-DE" sz="2000" b="1" dirty="0">
                <a:latin typeface="Arial" panose="020B0604020202020204" pitchFamily="34" charset="0"/>
              </a:rPr>
              <a:t>Wortfamilien</a:t>
            </a:r>
            <a:r>
              <a:rPr lang="de-DE" altLang="de-DE" sz="2000" dirty="0">
                <a:latin typeface="Arial" panose="020B0604020202020204" pitchFamily="34" charset="0"/>
              </a:rPr>
              <a:t> gut strukturiert: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r>
              <a:rPr lang="de-DE" altLang="de-DE" sz="2000" dirty="0">
                <a:latin typeface="Arial" panose="020B0604020202020204" pitchFamily="34" charset="0"/>
              </a:rPr>
              <a:t>    </a:t>
            </a:r>
            <a:r>
              <a:rPr lang="de-DE" altLang="de-DE" sz="2000" dirty="0" err="1">
                <a:latin typeface="Arial" panose="020B0604020202020204" pitchFamily="34" charset="0"/>
              </a:rPr>
              <a:t>chant</a:t>
            </a:r>
            <a:r>
              <a:rPr lang="de-DE" altLang="de-DE" sz="2000" dirty="0">
                <a:latin typeface="Arial" panose="020B0604020202020204" pitchFamily="34" charset="0"/>
              </a:rPr>
              <a:t> (Gesang)	</a:t>
            </a:r>
            <a:r>
              <a:rPr lang="de-DE" altLang="de-DE" sz="2000" dirty="0" err="1">
                <a:latin typeface="Arial" panose="020B0604020202020204" pitchFamily="34" charset="0"/>
              </a:rPr>
              <a:t>chanter</a:t>
            </a:r>
            <a:r>
              <a:rPr lang="de-DE" altLang="de-DE" sz="2000" dirty="0">
                <a:latin typeface="Arial" panose="020B0604020202020204" pitchFamily="34" charset="0"/>
              </a:rPr>
              <a:t> (singen)</a:t>
            </a:r>
            <a:br>
              <a:rPr lang="de-DE" altLang="de-DE" sz="2000" dirty="0">
                <a:latin typeface="Arial" panose="020B0604020202020204" pitchFamily="34" charset="0"/>
              </a:rPr>
            </a:br>
            <a:r>
              <a:rPr lang="de-DE" altLang="de-DE" sz="2000" dirty="0">
                <a:latin typeface="Arial" panose="020B0604020202020204" pitchFamily="34" charset="0"/>
              </a:rPr>
              <a:t>    </a:t>
            </a:r>
            <a:r>
              <a:rPr lang="de-DE" altLang="de-DE" sz="2000" dirty="0" err="1">
                <a:latin typeface="Arial" panose="020B0604020202020204" pitchFamily="34" charset="0"/>
              </a:rPr>
              <a:t>entrée</a:t>
            </a:r>
            <a:r>
              <a:rPr lang="de-DE" altLang="de-DE" sz="2000" dirty="0">
                <a:latin typeface="Arial" panose="020B0604020202020204" pitchFamily="34" charset="0"/>
              </a:rPr>
              <a:t> (Eingang)	</a:t>
            </a:r>
            <a:r>
              <a:rPr lang="de-DE" altLang="de-DE" sz="2000" dirty="0" err="1">
                <a:latin typeface="Arial" panose="020B0604020202020204" pitchFamily="34" charset="0"/>
              </a:rPr>
              <a:t>entrer</a:t>
            </a:r>
            <a:r>
              <a:rPr lang="de-DE" altLang="de-DE" sz="2000" dirty="0">
                <a:latin typeface="Arial" panose="020B0604020202020204" pitchFamily="34" charset="0"/>
              </a:rPr>
              <a:t> (eintreten)</a:t>
            </a:r>
            <a:br>
              <a:rPr lang="de-DE" altLang="de-DE" sz="2000" dirty="0">
                <a:latin typeface="Arial" panose="020B0604020202020204" pitchFamily="34" charset="0"/>
              </a:rPr>
            </a:br>
            <a:r>
              <a:rPr lang="de-DE" altLang="de-DE" sz="2000" dirty="0">
                <a:latin typeface="Arial" panose="020B0604020202020204" pitchFamily="34" charset="0"/>
              </a:rPr>
              <a:t>    </a:t>
            </a:r>
            <a:r>
              <a:rPr lang="de-DE" altLang="de-DE" sz="2000" dirty="0" err="1">
                <a:latin typeface="Arial" panose="020B0604020202020204" pitchFamily="34" charset="0"/>
              </a:rPr>
              <a:t>fête</a:t>
            </a:r>
            <a:r>
              <a:rPr lang="de-DE" altLang="de-DE" sz="2000" dirty="0">
                <a:latin typeface="Arial" panose="020B0604020202020204" pitchFamily="34" charset="0"/>
              </a:rPr>
              <a:t> (Fest)		</a:t>
            </a:r>
            <a:r>
              <a:rPr lang="de-DE" altLang="de-DE" sz="2000" dirty="0" err="1">
                <a:latin typeface="Arial" panose="020B0604020202020204" pitchFamily="34" charset="0"/>
              </a:rPr>
              <a:t>fêter</a:t>
            </a:r>
            <a:r>
              <a:rPr lang="de-DE" altLang="de-DE" sz="2000" dirty="0">
                <a:latin typeface="Arial" panose="020B0604020202020204" pitchFamily="34" charset="0"/>
              </a:rPr>
              <a:t> (feiern)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endParaRPr lang="de-DE" altLang="de-DE" sz="2000" dirty="0">
              <a:latin typeface="Arial" panose="020B0604020202020204" pitchFamily="34" charset="0"/>
            </a:endParaRP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id="{2F1F3B20-279F-4FAA-9EB9-A81A81FE4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" y="4533900"/>
            <a:ext cx="7070725" cy="1006475"/>
          </a:xfrm>
          <a:prstGeom prst="rect">
            <a:avLst/>
          </a:prstGeom>
          <a:solidFill>
            <a:srgbClr val="00638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 dirty="0">
                <a:solidFill>
                  <a:srgbClr val="FFFFFF"/>
                </a:solidFill>
                <a:latin typeface="Arial" panose="020B0604020202020204" pitchFamily="34" charset="0"/>
              </a:rPr>
              <a:t>10 % ableitbarer Wortschatz aus Wortfamilien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</a:rPr>
              <a:t>Kennt man ein Familienmitglied, sind die anderen leicht </a:t>
            </a:r>
            <a:b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</a:rPr>
              <a:t>zu erkennen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520E94C-202E-426F-991D-3BC81638D974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86548"/>
            <a:ext cx="7772400" cy="434428"/>
          </a:xfrm>
        </p:spPr>
        <p:txBody>
          <a:bodyPr/>
          <a:lstStyle/>
          <a:p>
            <a:pPr eaLnBrk="1" hangingPunct="1">
              <a:defRPr/>
            </a:pPr>
            <a:r>
              <a:rPr lang="de-DE" sz="2000" u="sng" dirty="0">
                <a:solidFill>
                  <a:srgbClr val="000000"/>
                </a:solidFill>
                <a:latin typeface="Arial" charset="0"/>
              </a:rPr>
              <a:t>Methodenkompetenzen 1</a:t>
            </a:r>
            <a:r>
              <a:rPr lang="de-DE" sz="2000" dirty="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432" y="2479846"/>
            <a:ext cx="7772400" cy="3022366"/>
          </a:xfrm>
        </p:spPr>
        <p:txBody>
          <a:bodyPr>
            <a:spAutoFit/>
          </a:bodyPr>
          <a:lstStyle/>
          <a:p>
            <a:pPr lvl="1" eaLnBrk="1" hangingPunct="1">
              <a:lnSpc>
                <a:spcPct val="120000"/>
              </a:lnSpc>
              <a:buFontTx/>
              <a:buNone/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1) Medien aller Art </a:t>
            </a:r>
          </a:p>
          <a:p>
            <a:pPr lvl="1" eaLnBrk="1" hangingPunct="1">
              <a:lnSpc>
                <a:spcPct val="120000"/>
              </a:lnSpc>
              <a:buFontTx/>
              <a:buNone/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2) Zweisprachiges Wörterbuch</a:t>
            </a:r>
          </a:p>
          <a:p>
            <a:pPr lvl="1" eaLnBrk="1" hangingPunct="1">
              <a:lnSpc>
                <a:spcPct val="120000"/>
              </a:lnSpc>
              <a:buFontTx/>
              <a:buNone/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3) Techniken zum Vokabellernen</a:t>
            </a:r>
          </a:p>
          <a:p>
            <a:pPr lvl="1" eaLnBrk="1" hangingPunct="1">
              <a:lnSpc>
                <a:spcPct val="120000"/>
              </a:lnSpc>
              <a:buFontTx/>
              <a:buNone/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4) Strategien zum Hörverstehen</a:t>
            </a:r>
          </a:p>
          <a:p>
            <a:pPr lvl="1" eaLnBrk="1" hangingPunct="1">
              <a:lnSpc>
                <a:spcPct val="120000"/>
              </a:lnSpc>
              <a:buFontTx/>
              <a:buNone/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5) Internetrecherche</a:t>
            </a:r>
          </a:p>
          <a:p>
            <a:pPr lvl="1" eaLnBrk="1" hangingPunct="1">
              <a:lnSpc>
                <a:spcPct val="120000"/>
              </a:lnSpc>
              <a:buFontTx/>
              <a:buNone/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6) Sprachenportfolio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 Mehrsprachigkeit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de-DE" sz="2000" dirty="0">
                <a:sym typeface="Wingdings" pitchFamily="2" charset="2"/>
              </a:rPr>
              <a:t>                                   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0492B2F-A21F-489B-B9F5-6BD7C848E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9pPr>
          </a:lstStyle>
          <a:p>
            <a:pPr eaLnBrk="1" hangingPunct="1"/>
            <a:r>
              <a:rPr lang="de-DE" altLang="de-DE" sz="2800" kern="0" dirty="0">
                <a:latin typeface="Arial" panose="020B0604020202020204" pitchFamily="34" charset="0"/>
              </a:rPr>
              <a:t>Französisch im Unterricht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689C60-4D9F-44EA-88D5-B8D9A8D4AB99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</p:cSld>
  <p:clrMapOvr>
    <a:masterClrMapping/>
  </p:clrMapOvr>
  <p:transition spd="slow" advClick="0" advTm="7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756260" y="1742232"/>
            <a:ext cx="7772400" cy="865188"/>
          </a:xfrm>
        </p:spPr>
        <p:txBody>
          <a:bodyPr/>
          <a:lstStyle/>
          <a:p>
            <a:pPr eaLnBrk="1" hangingPunct="1">
              <a:defRPr/>
            </a:pPr>
            <a:r>
              <a:rPr lang="de-DE" sz="2000" u="sng" dirty="0">
                <a:solidFill>
                  <a:srgbClr val="000000"/>
                </a:solidFill>
                <a:latin typeface="Arial" charset="0"/>
              </a:rPr>
              <a:t>Methodenkompetenzen 2</a:t>
            </a:r>
            <a:r>
              <a:rPr lang="de-DE" sz="2000" dirty="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6" y="3068960"/>
            <a:ext cx="7772400" cy="2124877"/>
          </a:xfrm>
        </p:spPr>
        <p:txBody>
          <a:bodyPr>
            <a:spAutoFit/>
          </a:bodyPr>
          <a:lstStyle/>
          <a:p>
            <a:pPr lvl="1" eaLnBrk="1" hangingPunct="1">
              <a:lnSpc>
                <a:spcPct val="120000"/>
              </a:lnSpc>
              <a:buFontTx/>
              <a:buNone/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1) Partner- / Gruppenarbeit</a:t>
            </a:r>
          </a:p>
          <a:p>
            <a:pPr lvl="1" eaLnBrk="1" hangingPunct="1">
              <a:lnSpc>
                <a:spcPct val="120000"/>
              </a:lnSpc>
              <a:buFontTx/>
              <a:buNone/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2) Präsentationen</a:t>
            </a:r>
          </a:p>
          <a:p>
            <a:pPr lvl="1" eaLnBrk="1" hangingPunct="1">
              <a:lnSpc>
                <a:spcPct val="120000"/>
              </a:lnSpc>
              <a:buFontTx/>
              <a:buNone/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3) Projektarbeit</a:t>
            </a:r>
          </a:p>
          <a:p>
            <a:pPr lvl="1" eaLnBrk="1" hangingPunct="1">
              <a:lnSpc>
                <a:spcPct val="120000"/>
              </a:lnSpc>
              <a:buFontTx/>
              <a:buNone/>
              <a:defRPr/>
            </a:pPr>
            <a:endParaRPr lang="de-DE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de-DE" sz="1400" dirty="0">
                <a:sym typeface="Wingdings" pitchFamily="2" charset="2"/>
              </a:rPr>
              <a:t>                 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21038" y="2438080"/>
            <a:ext cx="6859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</a:rPr>
              <a:t>Kooperatives und eigenständiges Lernen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2F89E6B-F6FD-4B5B-ABDC-4653A1A3D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9pPr>
          </a:lstStyle>
          <a:p>
            <a:pPr eaLnBrk="1" hangingPunct="1"/>
            <a:r>
              <a:rPr lang="de-DE" altLang="de-DE" sz="2800" kern="0" dirty="0">
                <a:latin typeface="Arial" panose="020B0604020202020204" pitchFamily="34" charset="0"/>
              </a:rPr>
              <a:t>Französisch im Unterricht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B9DF141-16D5-4CF9-8B23-59957AE921A0}"/>
              </a:ext>
            </a:extLst>
          </p:cNvPr>
          <p:cNvSpPr txBox="1"/>
          <p:nvPr/>
        </p:nvSpPr>
        <p:spPr>
          <a:xfrm>
            <a:off x="5366656" y="6327212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  <p:extLst>
      <p:ext uri="{BB962C8B-B14F-4D97-AF65-F5344CB8AC3E}">
        <p14:creationId xmlns:p14="http://schemas.microsoft.com/office/powerpoint/2010/main" val="2774528680"/>
      </p:ext>
    </p:extLst>
  </p:cSld>
  <p:clrMapOvr>
    <a:masterClrMapping/>
  </p:clrMapOvr>
  <p:transition spd="slow" advClick="0" advTm="7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AFF51A4-2C22-40DD-A93D-D4338DE85B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 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ADEBD04-A5E1-4779-B1B2-AA109A9D3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76325"/>
            <a:ext cx="8475663" cy="4664075"/>
          </a:xfrm>
        </p:spPr>
        <p:txBody>
          <a:bodyPr/>
          <a:lstStyle/>
          <a:p>
            <a:pPr marL="261938" indent="-261938" eaLnBrk="1" hangingPunct="1">
              <a:lnSpc>
                <a:spcPct val="80000"/>
              </a:lnSpc>
              <a:buClr>
                <a:srgbClr val="000000"/>
              </a:buClr>
              <a:buFontTx/>
              <a:buNone/>
            </a:pPr>
            <a:endParaRPr lang="de-DE" altLang="de-DE" sz="2000">
              <a:latin typeface="Arial" panose="020B0604020202020204" pitchFamily="34" charset="0"/>
            </a:endParaRPr>
          </a:p>
          <a:p>
            <a:pPr marL="261938" indent="-261938" eaLnBrk="1" hangingPunct="1">
              <a:lnSpc>
                <a:spcPct val="90000"/>
              </a:lnSpc>
              <a:buClr>
                <a:srgbClr val="000000"/>
              </a:buClr>
              <a:buFontTx/>
              <a:buChar char="•"/>
            </a:pPr>
            <a:r>
              <a:rPr lang="de-DE" altLang="de-DE" sz="2000">
                <a:latin typeface="Arial" panose="020B0604020202020204" pitchFamily="34" charset="0"/>
              </a:rPr>
              <a:t>Die französische Sprache wird von </a:t>
            </a:r>
            <a:r>
              <a:rPr lang="de-DE" altLang="de-DE" sz="2000" b="1">
                <a:latin typeface="Arial" panose="020B0604020202020204" pitchFamily="34" charset="0"/>
              </a:rPr>
              <a:t>mehr als 274 Mio. Menschen</a:t>
            </a:r>
            <a:r>
              <a:rPr lang="de-DE" altLang="de-DE" sz="2000">
                <a:latin typeface="Arial" panose="020B0604020202020204" pitchFamily="34" charset="0"/>
              </a:rPr>
              <a:t> als </a:t>
            </a:r>
            <a:r>
              <a:rPr lang="de-DE" altLang="de-DE" sz="2000" b="1">
                <a:latin typeface="Arial" panose="020B0604020202020204" pitchFamily="34" charset="0"/>
              </a:rPr>
              <a:t>Mutter- oder Zweitsprache</a:t>
            </a:r>
            <a:r>
              <a:rPr lang="de-DE" altLang="de-DE" sz="2000">
                <a:latin typeface="Arial" panose="020B0604020202020204" pitchFamily="34" charset="0"/>
              </a:rPr>
              <a:t> gesprochen</a:t>
            </a:r>
          </a:p>
          <a:p>
            <a:pPr marL="261938" indent="-261938"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endParaRPr lang="de-DE" altLang="de-DE" sz="1000">
              <a:latin typeface="Arial" panose="020B0604020202020204" pitchFamily="34" charset="0"/>
            </a:endParaRPr>
          </a:p>
          <a:p>
            <a:pPr marL="261938" indent="-261938" eaLnBrk="1" hangingPunct="1">
              <a:lnSpc>
                <a:spcPct val="90000"/>
              </a:lnSpc>
              <a:buClr>
                <a:srgbClr val="000000"/>
              </a:buClr>
              <a:buFontTx/>
              <a:buChar char="•"/>
            </a:pPr>
            <a:r>
              <a:rPr lang="de-DE" altLang="de-DE" sz="2000" b="1">
                <a:latin typeface="Arial" panose="020B0604020202020204" pitchFamily="34" charset="0"/>
              </a:rPr>
              <a:t>Über 118 Mio. Menschen lernen oder studieren</a:t>
            </a:r>
            <a:r>
              <a:rPr lang="de-DE" altLang="de-DE" sz="2000">
                <a:latin typeface="Arial" panose="020B0604020202020204" pitchFamily="34" charset="0"/>
              </a:rPr>
              <a:t> weltweit Französisch</a:t>
            </a:r>
          </a:p>
          <a:p>
            <a:pPr marL="261938" indent="-261938"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endParaRPr lang="de-DE" altLang="de-DE" sz="1000">
              <a:latin typeface="Arial" panose="020B0604020202020204" pitchFamily="34" charset="0"/>
            </a:endParaRPr>
          </a:p>
          <a:p>
            <a:pPr marL="261938" indent="-261938" eaLnBrk="1" hangingPunct="1">
              <a:lnSpc>
                <a:spcPct val="90000"/>
              </a:lnSpc>
              <a:buClr>
                <a:srgbClr val="000000"/>
              </a:buClr>
              <a:buFontTx/>
              <a:buChar char="•"/>
            </a:pPr>
            <a:r>
              <a:rPr lang="de-DE" altLang="de-DE" sz="2000">
                <a:latin typeface="Arial" panose="020B0604020202020204" pitchFamily="34" charset="0"/>
              </a:rPr>
              <a:t>In </a:t>
            </a:r>
            <a:r>
              <a:rPr lang="de-DE" altLang="de-DE" sz="2000" b="1">
                <a:latin typeface="Arial" panose="020B0604020202020204" pitchFamily="34" charset="0"/>
              </a:rPr>
              <a:t>32 Staaten</a:t>
            </a:r>
            <a:r>
              <a:rPr lang="de-DE" altLang="de-DE" sz="2000">
                <a:latin typeface="Arial" panose="020B0604020202020204" pitchFamily="34" charset="0"/>
              </a:rPr>
              <a:t> ist Französisch </a:t>
            </a:r>
            <a:r>
              <a:rPr lang="de-DE" altLang="de-DE" sz="2000" b="1">
                <a:latin typeface="Arial" panose="020B0604020202020204" pitchFamily="34" charset="0"/>
              </a:rPr>
              <a:t>Amts- und Verkehrssprache</a:t>
            </a:r>
          </a:p>
          <a:p>
            <a:pPr marL="261938" indent="-261938"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endParaRPr lang="de-DE" altLang="de-DE" sz="1200" b="1">
              <a:latin typeface="Arial" panose="020B0604020202020204" pitchFamily="34" charset="0"/>
            </a:endParaRPr>
          </a:p>
          <a:p>
            <a:pPr marL="261938" indent="-261938"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>
                <a:latin typeface="Arial" panose="020B0604020202020204" pitchFamily="34" charset="0"/>
              </a:rPr>
              <a:t>Zur </a:t>
            </a:r>
            <a:r>
              <a:rPr lang="de-DE" altLang="de-DE" sz="2000" b="1">
                <a:latin typeface="Arial" panose="020B0604020202020204" pitchFamily="34" charset="0"/>
              </a:rPr>
              <a:t>Internationalen Organisation der Frankophonie</a:t>
            </a:r>
            <a:r>
              <a:rPr lang="de-DE" altLang="de-DE" sz="2000">
                <a:latin typeface="Arial" panose="020B0604020202020204" pitchFamily="34" charset="0"/>
              </a:rPr>
              <a:t> – Gesamtheit der französischsprachigen Länder – gehören </a:t>
            </a:r>
            <a:r>
              <a:rPr lang="de-DE" altLang="de-DE" sz="2000" b="1">
                <a:latin typeface="Arial" panose="020B0604020202020204" pitchFamily="34" charset="0"/>
              </a:rPr>
              <a:t>57 Staaten </a:t>
            </a:r>
            <a:r>
              <a:rPr lang="de-DE" altLang="de-DE" sz="700">
                <a:latin typeface="Arial" panose="020B0604020202020204" pitchFamily="34" charset="0"/>
              </a:rPr>
              <a:t>(Quelle: OIF 2013)</a:t>
            </a:r>
            <a:endParaRPr lang="de-DE" altLang="de-DE" sz="700" b="1">
              <a:latin typeface="Arial" panose="020B0604020202020204" pitchFamily="34" charset="0"/>
            </a:endParaRPr>
          </a:p>
          <a:p>
            <a:pPr marL="261938" indent="-261938"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>
                <a:latin typeface="Arial" panose="020B0604020202020204" pitchFamily="34" charset="0"/>
              </a:rPr>
              <a:t>Französisch wird in unseren </a:t>
            </a:r>
            <a:r>
              <a:rPr lang="de-DE" altLang="de-DE" sz="2000" b="1">
                <a:latin typeface="Arial" panose="020B0604020202020204" pitchFamily="34" charset="0"/>
              </a:rPr>
              <a:t>Nachbarländern Frankreich, der Schweiz, Belgien und Luxemburg</a:t>
            </a:r>
            <a:r>
              <a:rPr lang="de-DE" altLang="de-DE" sz="2000">
                <a:latin typeface="Arial" panose="020B0604020202020204" pitchFamily="34" charset="0"/>
              </a:rPr>
              <a:t> gesprochen, wohin man schnell reisen kann</a:t>
            </a:r>
          </a:p>
          <a:p>
            <a:pPr marL="261938" indent="-261938"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 b="1">
                <a:latin typeface="Arial" panose="020B0604020202020204" pitchFamily="34" charset="0"/>
              </a:rPr>
              <a:t>TV5 Monde </a:t>
            </a:r>
            <a:r>
              <a:rPr lang="de-DE" altLang="de-DE" sz="2000">
                <a:latin typeface="Arial" panose="020B0604020202020204" pitchFamily="34" charset="0"/>
              </a:rPr>
              <a:t>ist weltweit das Sprachrohr der Frankophonie</a:t>
            </a:r>
          </a:p>
          <a:p>
            <a:pPr marL="261938" indent="-261938" eaLnBrk="1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endParaRPr lang="de-DE" altLang="de-DE" sz="1200">
              <a:latin typeface="Arial" panose="020B0604020202020204" pitchFamily="34" charset="0"/>
            </a:endParaRPr>
          </a:p>
        </p:txBody>
      </p:sp>
      <p:sp>
        <p:nvSpPr>
          <p:cNvPr id="11268" name="Rectangle 34">
            <a:extLst>
              <a:ext uri="{FF2B5EF4-FFF2-40B4-BE49-F238E27FC236}">
                <a16:creationId xmlns:a16="http://schemas.microsoft.com/office/drawing/2014/main" id="{0C22A3D3-48F5-4EE4-AE2F-43B1830EF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60350"/>
            <a:ext cx="822960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 b="1">
                <a:solidFill>
                  <a:srgbClr val="FFFFFF"/>
                </a:solidFill>
                <a:latin typeface="Arial" panose="020B0604020202020204" pitchFamily="34" charset="0"/>
              </a:rPr>
              <a:t>Mit Französisch um die Welt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1DF628-4ADD-4132-97CC-606F3718CEEF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94370" y="1308604"/>
            <a:ext cx="7772400" cy="1152525"/>
          </a:xfrm>
        </p:spPr>
        <p:txBody>
          <a:bodyPr/>
          <a:lstStyle/>
          <a:p>
            <a:pPr eaLnBrk="1" hangingPunct="1">
              <a:defRPr/>
            </a:pPr>
            <a:r>
              <a:rPr lang="de-DE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DELF am JGG: </a:t>
            </a:r>
          </a:p>
        </p:txBody>
      </p:sp>
      <p:sp>
        <p:nvSpPr>
          <p:cNvPr id="47107" name="Text Box 6"/>
          <p:cNvSpPr txBox="1">
            <a:spLocks noChangeArrowheads="1"/>
          </p:cNvSpPr>
          <p:nvPr/>
        </p:nvSpPr>
        <p:spPr bwMode="auto">
          <a:xfrm>
            <a:off x="457200" y="1861307"/>
            <a:ext cx="727392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Vorbereitung auf das internationale Sprachenzertifikat</a:t>
            </a:r>
          </a:p>
        </p:txBody>
      </p:sp>
      <p:pic>
        <p:nvPicPr>
          <p:cNvPr id="2050" name="Picture 2" descr="http://fotos.verwaltungsportal.de/seitengenerator/delf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01" y="2525377"/>
            <a:ext cx="2311131" cy="302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3E8907B-D532-4F0C-ACA0-2381B9A60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0350"/>
            <a:ext cx="8229600" cy="54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9pPr>
          </a:lstStyle>
          <a:p>
            <a:pPr eaLnBrk="1" hangingPunct="1"/>
            <a:r>
              <a:rPr lang="de-DE" altLang="de-DE" sz="2800" kern="0" dirty="0">
                <a:latin typeface="Arial" panose="020B0604020202020204" pitchFamily="34" charset="0"/>
              </a:rPr>
              <a:t>Französisch-AG „DELF“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F81941F-9293-4663-AC29-DC8023D46793}"/>
              </a:ext>
            </a:extLst>
          </p:cNvPr>
          <p:cNvSpPr/>
          <p:nvPr/>
        </p:nvSpPr>
        <p:spPr>
          <a:xfrm>
            <a:off x="3972557" y="3126945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D</a:t>
            </a:r>
            <a:r>
              <a:rPr lang="de-DE" b="1" dirty="0">
                <a:solidFill>
                  <a:srgbClr val="000000"/>
                </a:solidFill>
                <a:latin typeface="Arial" charset="0"/>
                <a:cs typeface="Arial" charset="0"/>
              </a:rPr>
              <a:t>iplôme </a:t>
            </a:r>
            <a:r>
              <a:rPr lang="de-DE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d´</a:t>
            </a:r>
            <a:r>
              <a:rPr lang="de-DE" b="1" u="sng" dirty="0" err="1">
                <a:solidFill>
                  <a:srgbClr val="000000"/>
                </a:solidFill>
                <a:latin typeface="Arial" charset="0"/>
                <a:cs typeface="Arial" charset="0"/>
              </a:rPr>
              <a:t>E</a:t>
            </a:r>
            <a:r>
              <a:rPr lang="de-DE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tudes</a:t>
            </a:r>
            <a:r>
              <a:rPr lang="de-DE" b="1" dirty="0">
                <a:solidFill>
                  <a:srgbClr val="000000"/>
                </a:solidFill>
                <a:latin typeface="Arial" charset="0"/>
                <a:cs typeface="Arial" charset="0"/>
              </a:rPr>
              <a:t> en </a:t>
            </a:r>
            <a:r>
              <a:rPr lang="de-DE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L</a:t>
            </a:r>
            <a:r>
              <a:rPr lang="de-DE" b="1" dirty="0">
                <a:solidFill>
                  <a:srgbClr val="000000"/>
                </a:solidFill>
                <a:latin typeface="Arial" charset="0"/>
                <a:cs typeface="Arial" charset="0"/>
              </a:rPr>
              <a:t>angue </a:t>
            </a:r>
            <a:r>
              <a:rPr lang="de-DE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de-DE" b="1" dirty="0">
                <a:solidFill>
                  <a:srgbClr val="000000"/>
                </a:solidFill>
                <a:latin typeface="Arial" charset="0"/>
                <a:cs typeface="Arial" charset="0"/>
              </a:rPr>
              <a:t>ran</a:t>
            </a:r>
            <a:r>
              <a:rPr lang="fr-FR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çaise</a:t>
            </a:r>
            <a:endParaRPr lang="fr-FR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00"/>
                </a:solidFill>
                <a:latin typeface="Arial" charset="0"/>
                <a:cs typeface="Arial" charset="0"/>
              </a:rPr>
              <a:t>international </a:t>
            </a:r>
            <a:r>
              <a:rPr lang="fr-FR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anerkanntes</a:t>
            </a:r>
            <a:r>
              <a:rPr lang="fr-FR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Sprachenzertifikat</a:t>
            </a:r>
            <a:endParaRPr lang="fr-FR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00"/>
                </a:solidFill>
                <a:latin typeface="Arial" charset="0"/>
                <a:cs typeface="Arial" charset="0"/>
              </a:rPr>
              <a:t>in </a:t>
            </a:r>
            <a:r>
              <a:rPr lang="fr-FR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mehr</a:t>
            </a:r>
            <a:r>
              <a:rPr lang="fr-FR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als</a:t>
            </a:r>
            <a:r>
              <a:rPr lang="fr-FR" b="1" dirty="0">
                <a:solidFill>
                  <a:srgbClr val="000000"/>
                </a:solidFill>
                <a:latin typeface="Arial" charset="0"/>
                <a:cs typeface="Arial" charset="0"/>
              </a:rPr>
              <a:t> 154 </a:t>
            </a:r>
            <a:r>
              <a:rPr lang="fr-FR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Ländern</a:t>
            </a:r>
            <a:r>
              <a:rPr lang="fr-FR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F141FB7-B3DC-430C-B099-12CE06E51F97}"/>
              </a:ext>
            </a:extLst>
          </p:cNvPr>
          <p:cNvSpPr txBox="1">
            <a:spLocks/>
          </p:cNvSpPr>
          <p:nvPr/>
        </p:nvSpPr>
        <p:spPr bwMode="auto">
          <a:xfrm>
            <a:off x="3989652" y="2499733"/>
            <a:ext cx="350254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9pPr>
          </a:lstStyle>
          <a:p>
            <a:pPr eaLnBrk="1" hangingPunct="1">
              <a:defRPr/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ist DELF ?</a:t>
            </a:r>
          </a:p>
        </p:txBody>
      </p:sp>
    </p:spTree>
  </p:cSld>
  <p:clrMapOvr>
    <a:masterClrMapping/>
  </p:clrMapOvr>
  <p:transition spd="slow" advClick="0" advTm="7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85800" y="360363"/>
            <a:ext cx="7772400" cy="126841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Wie ist DELF aufgebaut?</a:t>
            </a:r>
          </a:p>
        </p:txBody>
      </p:sp>
      <p:graphicFrame>
        <p:nvGraphicFramePr>
          <p:cNvPr id="165913" name="Group 2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093821714"/>
              </p:ext>
            </p:extLst>
          </p:nvPr>
        </p:nvGraphicFramePr>
        <p:xfrm>
          <a:off x="685800" y="1981200"/>
          <a:ext cx="6108456" cy="3692772"/>
        </p:xfrm>
        <a:graphic>
          <a:graphicData uri="http://schemas.openxmlformats.org/drawingml/2006/table">
            <a:tbl>
              <a:tblPr/>
              <a:tblGrid>
                <a:gridCol w="1563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8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6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31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A1 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515" marR="70515" marT="35260" marB="3526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Nach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60 - 80 </a:t>
                      </a:r>
                      <a:r>
                        <a:rPr kumimoji="0" 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Unterrichtsstunden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515" marR="70515" marT="35260" marB="3526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1.- 2. Lernjahr 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515" marR="70515" marT="35260" marB="3526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31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A2 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515" marR="70515" marT="35260" marB="3526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+ 100-180 </a:t>
                      </a:r>
                      <a:r>
                        <a:rPr kumimoji="0" 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Unterrichtsstunden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515" marR="70515" marT="35260" marB="3526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3.- 4. Lernjahr 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515" marR="70515" marT="35260" marB="3526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31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B1 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515" marR="70515" marT="35260" marB="3526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+ 150-180 </a:t>
                      </a:r>
                      <a:r>
                        <a:rPr kumimoji="0" 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Unterrichtsstunden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515" marR="70515" marT="35260" marB="3526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4.- 5. </a:t>
                      </a:r>
                      <a:r>
                        <a:rPr kumimoji="0" 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Lernjahr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515" marR="70515" marT="35260" marB="3526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31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B2 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515" marR="70515" marT="35260" marB="3526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+ 180-250 </a:t>
                      </a:r>
                      <a:r>
                        <a:rPr kumimoji="0" 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Unterrichtsstunden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515" marR="70515" marT="35260" marB="3526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Oberstufe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0515" marR="70515" marT="35260" marB="3526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Box 6">
            <a:extLst>
              <a:ext uri="{FF2B5EF4-FFF2-40B4-BE49-F238E27FC236}">
                <a16:creationId xmlns:a16="http://schemas.microsoft.com/office/drawing/2014/main" id="{5207E777-7E57-4DE2-8F0D-FDE1871E7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78" y="1404878"/>
            <a:ext cx="727392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 gibt verschiedene Niveaustufen: A1, A2, B1, B2</a:t>
            </a:r>
          </a:p>
        </p:txBody>
      </p:sp>
    </p:spTree>
  </p:cSld>
  <p:clrMapOvr>
    <a:masterClrMapping/>
  </p:clrMapOvr>
  <p:transition spd="slow" advClick="0" advTm="7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00B5580-67D4-4533-8861-A200CE2969A7}"/>
              </a:ext>
            </a:extLst>
          </p:cNvPr>
          <p:cNvSpPr txBox="1">
            <a:spLocks/>
          </p:cNvSpPr>
          <p:nvPr/>
        </p:nvSpPr>
        <p:spPr bwMode="auto">
          <a:xfrm>
            <a:off x="685800" y="278302"/>
            <a:ext cx="7772400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PoloST11KBuch" pitchFamily="2" charset="0"/>
              </a:defRPr>
            </a:lvl9pPr>
          </a:lstStyle>
          <a:p>
            <a:pPr eaLnBrk="1" hangingPunct="1">
              <a:defRPr/>
            </a:pPr>
            <a:r>
              <a:rPr lang="de-DE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Vorteile von DELF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6A67CC-482E-459F-A8B4-1AEBF4200DA7}"/>
              </a:ext>
            </a:extLst>
          </p:cNvPr>
          <p:cNvSpPr txBox="1"/>
          <p:nvPr/>
        </p:nvSpPr>
        <p:spPr>
          <a:xfrm>
            <a:off x="685800" y="1934579"/>
            <a:ext cx="62203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0000"/>
                </a:solidFill>
                <a:latin typeface="Arial" charset="0"/>
              </a:rPr>
              <a:t>Qualifikation für den späteren Beruf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0000"/>
                </a:solidFill>
                <a:latin typeface="Arial" charset="0"/>
              </a:rPr>
              <a:t>Lebenslange Gültigkeit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0000"/>
                </a:solidFill>
                <a:latin typeface="Arial" charset="0"/>
              </a:rPr>
              <a:t>Nachweis einer</a:t>
            </a:r>
            <a:r>
              <a:rPr lang="de-DE" b="1" u="sng" dirty="0">
                <a:solidFill>
                  <a:srgbClr val="000000"/>
                </a:solidFill>
                <a:latin typeface="Arial" charset="0"/>
              </a:rPr>
              <a:t> zusätzlichen</a:t>
            </a:r>
            <a:r>
              <a:rPr lang="de-DE" b="1" dirty="0">
                <a:solidFill>
                  <a:srgbClr val="000000"/>
                </a:solidFill>
                <a:latin typeface="Arial" charset="0"/>
              </a:rPr>
              <a:t>, über  das Schulzeugnis hinausgehenden </a:t>
            </a:r>
            <a:r>
              <a:rPr lang="de-DE" b="1" u="sng" dirty="0">
                <a:solidFill>
                  <a:srgbClr val="000000"/>
                </a:solidFill>
                <a:latin typeface="Arial" charset="0"/>
              </a:rPr>
              <a:t>Fremdsprachenqualifikation</a:t>
            </a:r>
            <a:endParaRPr lang="de-DE" b="1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 advClick="0" advTm="7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B290E59-F43D-4EFB-86A5-72045F0083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920750"/>
          </a:xfrm>
        </p:spPr>
        <p:txBody>
          <a:bodyPr/>
          <a:lstStyle/>
          <a:p>
            <a:pPr eaLnBrk="1" hangingPunct="1"/>
            <a:r>
              <a:rPr lang="de-DE" altLang="de-DE" sz="2800">
                <a:latin typeface="Arial" panose="020B0604020202020204" pitchFamily="34" charset="0"/>
              </a:rPr>
              <a:t>Französisch in der Praxis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EB949F3-04A1-4111-BE8A-916FD6BD4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8275" y="1069975"/>
            <a:ext cx="7772400" cy="4598988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de-DE" altLang="zh-CN" sz="4400" b="1">
                <a:latin typeface="Arial" panose="020B0604020202020204" pitchFamily="34" charset="0"/>
                <a:ea typeface="SimSun" panose="02010600030101010101" pitchFamily="2" charset="-122"/>
              </a:rPr>
              <a:t>	</a:t>
            </a:r>
            <a:r>
              <a:rPr lang="de-DE" altLang="zh-CN" sz="2000" b="1">
                <a:latin typeface="Arial" panose="020B0604020202020204" pitchFamily="34" charset="0"/>
                <a:ea typeface="SimSun" panose="02010600030101010101" pitchFamily="2" charset="-122"/>
              </a:rPr>
              <a:t>Wer braucht Französisch?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de-DE" altLang="zh-CN" sz="1200">
                <a:latin typeface="Arial" panose="020B0604020202020204" pitchFamily="34" charset="0"/>
                <a:ea typeface="SimSun" panose="02010600030101010101" pitchFamily="2" charset="-122"/>
              </a:rPr>
              <a:t>	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de-DE" altLang="zh-CN" sz="1800">
                <a:latin typeface="Arial" panose="020B0604020202020204" pitchFamily="34" charset="0"/>
                <a:ea typeface="SimSun" panose="02010600030101010101" pitchFamily="2" charset="-122"/>
              </a:rPr>
              <a:t>	</a:t>
            </a:r>
            <a:r>
              <a:rPr lang="de-DE" altLang="zh-CN" sz="2000">
                <a:latin typeface="Arial" panose="020B0604020202020204" pitchFamily="34" charset="0"/>
                <a:ea typeface="SimSun" panose="02010600030101010101" pitchFamily="2" charset="-122"/>
              </a:rPr>
              <a:t>Journalisten, Ingenieure, Studierende, Kaufleute, Manager, Politiker, Lehrer, Politiker, Polizisten, Auszubildende, Diplomaten, Historiker, Naturwissenschaftler, Ärzte, Missionare, Abenteurer, Gastronomen und Köche, Bäcker, Wissenschaftler, Afrikainteressierte, Weltoffene, Theologen, Paristouristen, Comic-Fans, Schriftsteller, Filmbegeisterte, Weinliebhaber, Lebenskünstler, Kunstinteressierte, Chansonliebhaber, die Mode- und Kosmetikbranche, Hip-Hop-Fans ...</a:t>
            </a:r>
            <a:endParaRPr lang="de-DE" altLang="de-DE" sz="2000">
              <a:latin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9EFE047-2802-461E-B920-120EE538FC01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19" y="263987"/>
            <a:ext cx="9144000" cy="981075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FAZIT: Was bringt mir Französisch?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6C2A8EB-1697-4577-9A49-83BE2096A206}"/>
              </a:ext>
            </a:extLst>
          </p:cNvPr>
          <p:cNvSpPr txBox="1"/>
          <p:nvPr/>
        </p:nvSpPr>
        <p:spPr>
          <a:xfrm>
            <a:off x="571419" y="1455821"/>
            <a:ext cx="75739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0000"/>
                </a:solidFill>
                <a:cs typeface="Arial" pitchFamily="34" charset="0"/>
              </a:rPr>
              <a:t>Gefragte Sprachkenntnisse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0000"/>
                </a:solidFill>
                <a:cs typeface="Arial" pitchFamily="34" charset="0"/>
              </a:rPr>
              <a:t>Bessere Berufschancen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0000"/>
                </a:solidFill>
                <a:cs typeface="Arial" pitchFamily="34" charset="0"/>
              </a:rPr>
              <a:t>Neue Lebensweisen und Kulturen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0000"/>
                </a:solidFill>
                <a:cs typeface="Arial" pitchFamily="34" charset="0"/>
              </a:rPr>
              <a:t>Besseres Verständnis meiner Kultur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0000"/>
                </a:solidFill>
                <a:cs typeface="Arial" pitchFamily="34" charset="0"/>
              </a:rPr>
              <a:t>Fit für Europa und die Zukunft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0000"/>
                </a:solidFill>
                <a:cs typeface="Arial" pitchFamily="34" charset="0"/>
              </a:rPr>
              <a:t>Basis für andere romanische Sprachen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u="sng" dirty="0">
                <a:solidFill>
                  <a:srgbClr val="000000"/>
                </a:solidFill>
                <a:cs typeface="Arial" pitchFamily="34" charset="0"/>
              </a:rPr>
              <a:t>Unproblematischer Wechsel zur Realschule!</a:t>
            </a:r>
            <a:endParaRPr lang="de-DE" b="1" dirty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000000"/>
              </a:solidFill>
              <a:cs typeface="Arial" pitchFamily="34" charset="0"/>
            </a:endParaRPr>
          </a:p>
          <a:p>
            <a:r>
              <a:rPr lang="de-DE" dirty="0" err="1">
                <a:solidFill>
                  <a:srgbClr val="000000"/>
                </a:solidFill>
              </a:rPr>
              <a:t>ss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74788D5-F4DE-4F55-B5CE-D49613DDCE68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</p:cSld>
  <p:clrMapOvr>
    <a:masterClrMapping/>
  </p:clrMapOvr>
  <p:transition spd="slow" advClick="0" advTm="7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297CFAFE-58AE-4B2D-970B-27699CDCD1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 dirty="0">
                <a:latin typeface="Arial" panose="020B0604020202020204" pitchFamily="34" charset="0"/>
              </a:rPr>
              <a:t>Nützliche Internetlinks</a:t>
            </a:r>
          </a:p>
        </p:txBody>
      </p:sp>
      <p:sp>
        <p:nvSpPr>
          <p:cNvPr id="35843" name="Text Box 5">
            <a:extLst>
              <a:ext uri="{FF2B5EF4-FFF2-40B4-BE49-F238E27FC236}">
                <a16:creationId xmlns:a16="http://schemas.microsoft.com/office/drawing/2014/main" id="{6184320E-73CD-4086-B978-5DD662139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3225"/>
            <a:ext cx="1308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de-DE" altLang="de-DE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Group 312">
            <a:extLst>
              <a:ext uri="{FF2B5EF4-FFF2-40B4-BE49-F238E27FC236}">
                <a16:creationId xmlns:a16="http://schemas.microsoft.com/office/drawing/2014/main" id="{37268AF1-CC8E-4075-AB9F-387B6711CCA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69189765"/>
              </p:ext>
            </p:extLst>
          </p:nvPr>
        </p:nvGraphicFramePr>
        <p:xfrm>
          <a:off x="461963" y="1225550"/>
          <a:ext cx="8686800" cy="6392798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04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Überblick über die deutsch-französische</a:t>
                      </a:r>
                      <a:b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Zusammenarbeit in Kultur und Bildung </a:t>
                      </a:r>
                      <a:b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www.kulturbevollmaechtigte.de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Deutsch-französische Studiengänge</a:t>
                      </a:r>
                      <a:b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mit zwei Abschlüssen </a:t>
                      </a:r>
                      <a:b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www.dfh-ufa.org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7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Deutsch-französischer Schüler- und</a:t>
                      </a:r>
                      <a:b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Jugendaustausch </a:t>
                      </a:r>
                      <a:b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www.dfjw.org 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Ausbildung: den französischen Berufsalltag</a:t>
                      </a:r>
                      <a:b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kennenlernen und Französischkenntnisse </a:t>
                      </a:r>
                      <a:b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erweitern</a:t>
                      </a:r>
                      <a:b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www.dfs-sfa.org</a:t>
                      </a:r>
                      <a:endParaRPr kumimoji="0" lang="de-DE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oloST11KBuch" pitchFamily="2" charset="0"/>
                      </a:endParaRP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5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Das vielfältige Sprach- und   </a:t>
                      </a:r>
                      <a:b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Kulturangebot der 23 französischen</a:t>
                      </a:r>
                      <a:b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Kulturinstitute in Deutschland</a:t>
                      </a:r>
                      <a:b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www.institutfrancais.fr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•"/>
                        <a:tabLst/>
                      </a:pP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Die Französische Botschaft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www.ambafrance-de.org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•"/>
                        <a:tabLst/>
                      </a:pPr>
                      <a:endParaRPr kumimoji="0" lang="de-DE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Deutsch-französische Wirtschaftsbeziehungen  </a:t>
                      </a:r>
                      <a:b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www.francoallemand.com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•"/>
                        <a:tabLst/>
                      </a:pPr>
                      <a:endParaRPr kumimoji="0" lang="de-DE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Europas führendes Jobportal:</a:t>
                      </a:r>
                      <a:r>
                        <a:rPr kumimoji="0" 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www.connexion-emploi.com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de-DE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90488" algn="l"/>
                          <a:tab pos="266700" algn="l"/>
                        </a:tabLst>
                        <a:defRPr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de-DE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•"/>
                        <a:tabLst/>
                      </a:pPr>
                      <a:endParaRPr kumimoji="0" lang="de-DE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62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</a:t>
                      </a:r>
                      <a:endParaRPr kumimoji="0" lang="de-DE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24A8162-4A89-44D2-80D4-4C91FD9B6A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44286" y="3257213"/>
            <a:ext cx="7772400" cy="3432175"/>
          </a:xfrm>
        </p:spPr>
        <p:txBody>
          <a:bodyPr/>
          <a:lstStyle/>
          <a:p>
            <a:pPr eaLnBrk="1" hangingPunct="1"/>
            <a:br>
              <a:rPr lang="de-DE" altLang="de-DE" sz="36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altLang="de-DE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Allemands</a:t>
            </a:r>
            <a:r>
              <a:rPr lang="de-DE" altLang="de-DE" sz="2000" dirty="0">
                <a:solidFill>
                  <a:srgbClr val="000000"/>
                </a:solidFill>
                <a:latin typeface="Arial" panose="020B0604020202020204" pitchFamily="34" charset="0"/>
              </a:rPr>
              <a:t> et Fran</a:t>
            </a:r>
            <a:r>
              <a:rPr lang="de-DE" altLang="zh-CN" sz="2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çais: </a:t>
            </a:r>
            <a:br>
              <a:rPr lang="de-DE" altLang="zh-CN" sz="2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</a:br>
            <a:r>
              <a:rPr lang="de-DE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Partenaires</a:t>
            </a:r>
            <a:r>
              <a:rPr lang="de-DE" altLang="zh-CN" sz="2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de-DE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un</a:t>
            </a:r>
            <a:r>
              <a:rPr lang="de-DE" altLang="zh-CN" sz="2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jour, </a:t>
            </a:r>
            <a:br>
              <a:rPr lang="de-DE" altLang="zh-CN" sz="2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</a:br>
            <a:r>
              <a:rPr lang="de-DE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partenaires</a:t>
            </a:r>
            <a:r>
              <a:rPr lang="de-DE" altLang="zh-CN" sz="2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de-DE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toujours</a:t>
            </a:r>
            <a:r>
              <a:rPr lang="de-DE" altLang="zh-CN" sz="2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!</a:t>
            </a:r>
            <a:r>
              <a:rPr lang="de-DE" altLang="zh-CN" sz="2000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br>
              <a:rPr lang="de-DE" altLang="zh-CN" sz="2000" dirty="0">
                <a:solidFill>
                  <a:srgbClr val="000000"/>
                </a:solidFill>
                <a:ea typeface="SimSun" panose="02010600030101010101" pitchFamily="2" charset="-122"/>
              </a:rPr>
            </a:br>
            <a:r>
              <a:rPr lang="de-DE" altLang="zh-CN" sz="1600" dirty="0">
                <a:solidFill>
                  <a:srgbClr val="000000"/>
                </a:solidFill>
                <a:ea typeface="SimSun" panose="02010600030101010101" pitchFamily="2" charset="-122"/>
              </a:rPr>
              <a:t>Franzosen und Deutsche: Einmal Freunde, immer Freunde!</a:t>
            </a:r>
            <a:br>
              <a:rPr lang="de-DE" altLang="zh-CN" sz="1600" dirty="0">
                <a:solidFill>
                  <a:srgbClr val="000000"/>
                </a:solidFill>
                <a:ea typeface="SimSun" panose="02010600030101010101" pitchFamily="2" charset="-122"/>
              </a:rPr>
            </a:br>
            <a:br>
              <a:rPr lang="de-DE" altLang="zh-CN" sz="2000" dirty="0">
                <a:solidFill>
                  <a:srgbClr val="000000"/>
                </a:solidFill>
                <a:ea typeface="SimSun" panose="02010600030101010101" pitchFamily="2" charset="-122"/>
              </a:rPr>
            </a:br>
            <a:br>
              <a:rPr lang="de-DE" altLang="zh-CN" sz="1400" dirty="0">
                <a:solidFill>
                  <a:srgbClr val="000000"/>
                </a:solidFill>
                <a:ea typeface="SimSun" panose="02010600030101010101" pitchFamily="2" charset="-122"/>
              </a:rPr>
            </a:br>
            <a:endParaRPr lang="de-DE" altLang="de-DE" sz="1600" b="0" dirty="0">
              <a:solidFill>
                <a:srgbClr val="000000"/>
              </a:solidFill>
            </a:endParaRPr>
          </a:p>
        </p:txBody>
      </p:sp>
      <p:pic>
        <p:nvPicPr>
          <p:cNvPr id="36875" name="Picture 62">
            <a:extLst>
              <a:ext uri="{FF2B5EF4-FFF2-40B4-BE49-F238E27FC236}">
                <a16:creationId xmlns:a16="http://schemas.microsoft.com/office/drawing/2014/main" id="{52447455-BD8F-4AD7-A92E-68019E023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5950"/>
            <a:ext cx="914400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9.jpeg">
            <a:extLst>
              <a:ext uri="{FF2B5EF4-FFF2-40B4-BE49-F238E27FC236}">
                <a16:creationId xmlns:a16="http://schemas.microsoft.com/office/drawing/2014/main" id="{7B53542A-4D50-4202-B819-19E173B4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6581" y="2013785"/>
            <a:ext cx="7590900" cy="2028279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4C0EE2B-DA3A-456E-B27E-73694DCDE9E4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EF07109-ECE3-478C-A574-5B976C5DB74C}"/>
              </a:ext>
            </a:extLst>
          </p:cNvPr>
          <p:cNvSpPr txBox="1"/>
          <p:nvPr/>
        </p:nvSpPr>
        <p:spPr>
          <a:xfrm>
            <a:off x="1044286" y="1299925"/>
            <a:ext cx="7616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3200" b="1" dirty="0">
                <a:solidFill>
                  <a:srgbClr val="000000"/>
                </a:solidFill>
              </a:rPr>
              <a:t>Merci </a:t>
            </a:r>
            <a:r>
              <a:rPr lang="de-DE" altLang="de-DE" sz="3200" b="1" dirty="0" err="1">
                <a:solidFill>
                  <a:srgbClr val="000000"/>
                </a:solidFill>
              </a:rPr>
              <a:t>pour</a:t>
            </a:r>
            <a:r>
              <a:rPr lang="de-DE" altLang="de-DE" sz="3200" b="1" dirty="0">
                <a:solidFill>
                  <a:srgbClr val="000000"/>
                </a:solidFill>
              </a:rPr>
              <a:t> </a:t>
            </a:r>
            <a:r>
              <a:rPr lang="de-DE" altLang="de-DE" sz="3200" b="1" dirty="0" err="1">
                <a:solidFill>
                  <a:srgbClr val="000000"/>
                </a:solidFill>
              </a:rPr>
              <a:t>votre</a:t>
            </a:r>
            <a:r>
              <a:rPr lang="de-DE" altLang="de-DE" sz="3200" b="1" dirty="0">
                <a:solidFill>
                  <a:srgbClr val="000000"/>
                </a:solidFill>
              </a:rPr>
              <a:t> </a:t>
            </a:r>
            <a:r>
              <a:rPr lang="de-DE" altLang="de-DE" sz="3200" b="1" dirty="0" err="1">
                <a:solidFill>
                  <a:srgbClr val="000000"/>
                </a:solidFill>
              </a:rPr>
              <a:t>attention</a:t>
            </a:r>
            <a:r>
              <a:rPr lang="de-DE" altLang="de-DE" sz="3200" b="1" dirty="0">
                <a:solidFill>
                  <a:srgbClr val="000000"/>
                </a:solidFill>
              </a:rPr>
              <a:t>!</a:t>
            </a:r>
            <a:endParaRPr lang="de-DE" sz="32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6">
            <a:extLst>
              <a:ext uri="{FF2B5EF4-FFF2-40B4-BE49-F238E27FC236}">
                <a16:creationId xmlns:a16="http://schemas.microsoft.com/office/drawing/2014/main" id="{AEE14DA3-C21F-46EA-A484-81F6D8EC3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60350"/>
            <a:ext cx="822960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 b="1">
                <a:solidFill>
                  <a:srgbClr val="FFFFFF"/>
                </a:solidFill>
                <a:latin typeface="Arial" panose="020B0604020202020204" pitchFamily="34" charset="0"/>
              </a:rPr>
              <a:t>Mit Französisch um die Welt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BBA1F4C-B26A-454E-B01F-29521E66C002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8A69A67-08A2-4001-93B7-D9D0C336C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516"/>
            <a:ext cx="9144000" cy="50144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36DC1D1-D4E5-4CE4-8188-D6AB93AF7B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>
                <a:latin typeface="Arial" panose="020B0604020202020204" pitchFamily="34" charset="0"/>
              </a:rPr>
              <a:t>Mit Französisch um die Welt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AB7D5DC-FA73-4D44-8092-8553BDEE15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38275"/>
            <a:ext cx="8229600" cy="4076700"/>
          </a:xfrm>
        </p:spPr>
        <p:txBody>
          <a:bodyPr/>
          <a:lstStyle/>
          <a:p>
            <a:pPr marL="261938" indent="-261938"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 dirty="0">
                <a:latin typeface="Arial" panose="020B0604020202020204" pitchFamily="34" charset="0"/>
              </a:rPr>
              <a:t>Französisch ist eine </a:t>
            </a:r>
            <a:r>
              <a:rPr lang="de-DE" altLang="de-DE" sz="2000" b="1" dirty="0">
                <a:latin typeface="Arial" panose="020B0604020202020204" pitchFamily="34" charset="0"/>
              </a:rPr>
              <a:t>Brückensprache zu anderen romanischen Sprachen,</a:t>
            </a:r>
            <a:r>
              <a:rPr lang="de-DE" altLang="de-DE" sz="2000" dirty="0">
                <a:latin typeface="Arial" panose="020B0604020202020204" pitchFamily="34" charset="0"/>
              </a:rPr>
              <a:t> wie Italienisch, Spanisch oder Portugiesisch</a:t>
            </a:r>
          </a:p>
          <a:p>
            <a:pPr marL="261938" indent="-261938"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endParaRPr lang="de-DE" altLang="de-DE" sz="1000" dirty="0">
              <a:latin typeface="Arial" panose="020B0604020202020204" pitchFamily="34" charset="0"/>
            </a:endParaRPr>
          </a:p>
          <a:p>
            <a:pPr marL="261938" indent="-261938"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 dirty="0">
                <a:latin typeface="Arial" panose="020B0604020202020204" pitchFamily="34" charset="0"/>
              </a:rPr>
              <a:t>Französisch ist eine </a:t>
            </a:r>
            <a:r>
              <a:rPr lang="de-DE" altLang="de-DE" sz="2000" b="1" dirty="0">
                <a:latin typeface="Arial" panose="020B0604020202020204" pitchFamily="34" charset="0"/>
              </a:rPr>
              <a:t>offene Tür zur Welt</a:t>
            </a:r>
            <a:r>
              <a:rPr lang="de-DE" altLang="de-DE" sz="2000" dirty="0">
                <a:latin typeface="Arial" panose="020B0604020202020204" pitchFamily="34" charset="0"/>
              </a:rPr>
              <a:t>: Afrika, Südost-Asien, Kanada (Québec)</a:t>
            </a:r>
          </a:p>
          <a:p>
            <a:pPr marL="261938" indent="-261938"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endParaRPr lang="de-DE" altLang="de-DE" sz="1000" dirty="0">
              <a:latin typeface="Arial" panose="020B0604020202020204" pitchFamily="34" charset="0"/>
            </a:endParaRPr>
          </a:p>
          <a:p>
            <a:pPr marL="261938" indent="-261938"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 dirty="0">
                <a:latin typeface="Arial" panose="020B0604020202020204" pitchFamily="34" charset="0"/>
              </a:rPr>
              <a:t>Französisch ist die </a:t>
            </a:r>
            <a:r>
              <a:rPr lang="de-DE" altLang="de-DE" sz="2000" b="1" dirty="0">
                <a:latin typeface="Arial" panose="020B0604020202020204" pitchFamily="34" charset="0"/>
              </a:rPr>
              <a:t>Sprache der internationalen Beziehungen</a:t>
            </a:r>
            <a:r>
              <a:rPr lang="de-DE" altLang="de-DE" sz="2000" dirty="0">
                <a:latin typeface="Arial" panose="020B0604020202020204" pitchFamily="34" charset="0"/>
              </a:rPr>
              <a:t>: In vielen internationalen Organisationen, wie in der </a:t>
            </a:r>
            <a:r>
              <a:rPr lang="de-DE" altLang="de-DE" sz="2000" b="1" dirty="0">
                <a:latin typeface="Arial" panose="020B0604020202020204" pitchFamily="34" charset="0"/>
              </a:rPr>
              <a:t>UNO, EU, NATO, OECD</a:t>
            </a:r>
            <a:r>
              <a:rPr lang="de-DE" altLang="de-DE" sz="2000" dirty="0">
                <a:latin typeface="Arial" panose="020B0604020202020204" pitchFamily="34" charset="0"/>
              </a:rPr>
              <a:t> und im </a:t>
            </a:r>
            <a:r>
              <a:rPr lang="de-DE" altLang="de-DE" sz="2000" b="1" dirty="0">
                <a:latin typeface="Arial" panose="020B0604020202020204" pitchFamily="34" charset="0"/>
              </a:rPr>
              <a:t>Europarat</a:t>
            </a:r>
            <a:r>
              <a:rPr lang="de-DE" altLang="de-DE" sz="2000" dirty="0">
                <a:latin typeface="Arial" panose="020B0604020202020204" pitchFamily="34" charset="0"/>
              </a:rPr>
              <a:t> ist Französisch Arbeitssprache</a:t>
            </a:r>
          </a:p>
          <a:p>
            <a:pPr marL="261938" indent="-261938"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endParaRPr lang="de-DE" altLang="de-DE" sz="1000" dirty="0">
              <a:latin typeface="Arial" panose="020B0604020202020204" pitchFamily="34" charset="0"/>
            </a:endParaRPr>
          </a:p>
          <a:p>
            <a:pPr marL="261938" indent="-261938"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 dirty="0">
                <a:latin typeface="Arial" panose="020B0604020202020204" pitchFamily="34" charset="0"/>
              </a:rPr>
              <a:t>Französisch ist neben Englisch die offizielle Sprache des </a:t>
            </a:r>
            <a:r>
              <a:rPr lang="de-DE" altLang="de-DE" sz="2000" b="1" dirty="0">
                <a:latin typeface="Arial" panose="020B0604020202020204" pitchFamily="34" charset="0"/>
              </a:rPr>
              <a:t>Eurovision Song Contest</a:t>
            </a:r>
            <a:r>
              <a:rPr lang="de-DE" altLang="de-DE" sz="2000" dirty="0">
                <a:latin typeface="Arial" panose="020B0604020202020204" pitchFamily="34" charset="0"/>
              </a:rPr>
              <a:t> und der </a:t>
            </a:r>
            <a:r>
              <a:rPr lang="de-DE" altLang="de-DE" sz="2000" b="1" dirty="0">
                <a:latin typeface="Arial" panose="020B0604020202020204" pitchFamily="34" charset="0"/>
              </a:rPr>
              <a:t>Olympischen Spiele</a:t>
            </a:r>
          </a:p>
          <a:p>
            <a:pPr marL="261938" indent="-261938"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endParaRPr lang="de-DE" altLang="de-DE" sz="1000" b="1" dirty="0">
              <a:latin typeface="Arial" panose="020B0604020202020204" pitchFamily="34" charset="0"/>
            </a:endParaRPr>
          </a:p>
          <a:p>
            <a:pPr marL="261938" indent="-261938" eaLnBrk="1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altLang="de-DE" sz="2000" noProof="1">
                <a:latin typeface="Arial" panose="020B0604020202020204" pitchFamily="34" charset="0"/>
              </a:rPr>
              <a:t>Französisch ist die Sprache der </a:t>
            </a:r>
            <a:r>
              <a:rPr lang="de-DE" altLang="de-DE" sz="2000" dirty="0">
                <a:latin typeface="Arial" panose="020B0604020202020204" pitchFamily="34" charset="0"/>
              </a:rPr>
              <a:t>Mode, der Schönheit, </a:t>
            </a:r>
            <a:r>
              <a:rPr lang="de-DE" altLang="de-DE" sz="2000" noProof="1">
                <a:latin typeface="Arial" panose="020B0604020202020204" pitchFamily="34" charset="0"/>
              </a:rPr>
              <a:t>der Gastronomi</a:t>
            </a:r>
            <a:r>
              <a:rPr lang="de-DE" altLang="de-DE" sz="2000" dirty="0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FE0D17F-46A8-46E1-9C58-588FCB613F77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>
            <a:extLst>
              <a:ext uri="{FF2B5EF4-FFF2-40B4-BE49-F238E27FC236}">
                <a16:creationId xmlns:a16="http://schemas.microsoft.com/office/drawing/2014/main" id="{CBBA6399-624B-41C2-A648-18058F8E2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1775"/>
            <a:ext cx="8229600" cy="1143000"/>
          </a:xfrm>
        </p:spPr>
        <p:txBody>
          <a:bodyPr/>
          <a:lstStyle/>
          <a:p>
            <a:pPr eaLnBrk="1" hangingPunct="1"/>
            <a:r>
              <a:rPr lang="de-DE" altLang="de-DE" sz="2800">
                <a:latin typeface="Arial" panose="020B0604020202020204" pitchFamily="34" charset="0"/>
              </a:rPr>
              <a:t>Mit Französisch um die Welt</a:t>
            </a:r>
            <a:r>
              <a:rPr lang="de-DE" altLang="de-DE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387" name="Rectangle 6">
            <a:extLst>
              <a:ext uri="{FF2B5EF4-FFF2-40B4-BE49-F238E27FC236}">
                <a16:creationId xmlns:a16="http://schemas.microsoft.com/office/drawing/2014/main" id="{CA64A08A-2ECE-456A-973C-06ECF97114F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60463"/>
            <a:ext cx="7153275" cy="2655887"/>
          </a:xfrm>
        </p:spPr>
        <p:txBody>
          <a:bodyPr/>
          <a:lstStyle/>
          <a:p>
            <a:pPr marL="261938" indent="-261938" eaLnBrk="1" hangingPunct="1">
              <a:buClr>
                <a:srgbClr val="000000"/>
              </a:buClr>
              <a:buFontTx/>
              <a:buChar char="•"/>
            </a:pPr>
            <a:r>
              <a:rPr lang="de-DE" altLang="de-DE" sz="2000">
                <a:latin typeface="Arial" panose="020B0604020202020204" pitchFamily="34" charset="0"/>
              </a:rPr>
              <a:t>Französisch ist nach Englisch die Fremdsprache, die weltweit </a:t>
            </a:r>
            <a:r>
              <a:rPr lang="de-DE" altLang="de-DE" sz="2000" b="1">
                <a:latin typeface="Arial" panose="020B0604020202020204" pitchFamily="34" charset="0"/>
              </a:rPr>
              <a:t>am häufigsten gelernt und unterrichtet </a:t>
            </a:r>
            <a:r>
              <a:rPr lang="de-DE" altLang="de-DE" sz="2000">
                <a:latin typeface="Arial" panose="020B0604020202020204" pitchFamily="34" charset="0"/>
              </a:rPr>
              <a:t>wird</a:t>
            </a:r>
          </a:p>
          <a:p>
            <a:pPr marL="261938" indent="-261938" eaLnBrk="1" hangingPunct="1">
              <a:buClr>
                <a:srgbClr val="000000"/>
              </a:buClr>
              <a:buFontTx/>
              <a:buNone/>
            </a:pPr>
            <a:endParaRPr lang="de-DE" altLang="de-DE" sz="1000">
              <a:latin typeface="Arial" panose="020B0604020202020204" pitchFamily="34" charset="0"/>
            </a:endParaRPr>
          </a:p>
          <a:p>
            <a:pPr marL="261938" indent="-261938" eaLnBrk="1" hangingPunct="1">
              <a:buClr>
                <a:srgbClr val="000000"/>
              </a:buClr>
              <a:buFontTx/>
              <a:buChar char="•"/>
            </a:pPr>
            <a:r>
              <a:rPr lang="de-DE" altLang="de-DE" sz="2000">
                <a:latin typeface="Arial" panose="020B0604020202020204" pitchFamily="34" charset="0"/>
              </a:rPr>
              <a:t>Französisch und Englisch sind </a:t>
            </a:r>
            <a:r>
              <a:rPr lang="de-DE" altLang="de-DE" sz="2000" b="1">
                <a:latin typeface="Arial" panose="020B0604020202020204" pitchFamily="34" charset="0"/>
              </a:rPr>
              <a:t>eine unschlagbare Kombination</a:t>
            </a:r>
            <a:r>
              <a:rPr lang="de-DE" altLang="de-DE" sz="2000">
                <a:latin typeface="Arial" panose="020B0604020202020204" pitchFamily="34" charset="0"/>
              </a:rPr>
              <a:t>; sie sind neben Deutsch die meist gesprochenen Sprachen Europas </a:t>
            </a:r>
          </a:p>
          <a:p>
            <a:pPr marL="261938" indent="-261938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endParaRPr lang="de-DE" altLang="de-DE" sz="2000">
              <a:latin typeface="Arial" panose="020B0604020202020204" pitchFamily="34" charset="0"/>
            </a:endParaRPr>
          </a:p>
          <a:p>
            <a:pPr marL="261938" indent="-261938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r>
              <a:rPr lang="de-DE" altLang="de-DE" sz="2000">
                <a:latin typeface="Arial" panose="020B0604020202020204" pitchFamily="34" charset="0"/>
              </a:rPr>
              <a:t>	Muttersprachen in                                                              Europa im Vergleich:</a:t>
            </a:r>
          </a:p>
          <a:p>
            <a:pPr marL="261938" indent="-261938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endParaRPr lang="de-DE" altLang="de-DE" sz="2000">
              <a:latin typeface="Arial" panose="020B0604020202020204" pitchFamily="34" charset="0"/>
            </a:endParaRPr>
          </a:p>
        </p:txBody>
      </p:sp>
      <p:graphicFrame>
        <p:nvGraphicFramePr>
          <p:cNvPr id="16388" name="Object 7">
            <a:extLst>
              <a:ext uri="{FF2B5EF4-FFF2-40B4-BE49-F238E27FC236}">
                <a16:creationId xmlns:a16="http://schemas.microsoft.com/office/drawing/2014/main" id="{5825CA85-71BD-497E-9D8F-8408D9D4B5BF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987800" y="2971800"/>
          <a:ext cx="4699000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9" name="Diagramm" r:id="rId4" imgW="4572000" imgH="2181149" progId="Excel.Chart.8">
                  <p:embed/>
                </p:oleObj>
              </mc:Choice>
              <mc:Fallback>
                <p:oleObj name="Diagramm" r:id="rId4" imgW="4572000" imgH="2181149" progId="Excel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7800" y="2971800"/>
                        <a:ext cx="4699000" cy="287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>
            <a:extLst>
              <a:ext uri="{FF2B5EF4-FFF2-40B4-BE49-F238E27FC236}">
                <a16:creationId xmlns:a16="http://schemas.microsoft.com/office/drawing/2014/main" id="{A1604FE7-91E6-4773-90C6-33C53B55E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0350"/>
            <a:ext cx="6365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2800" b="1">
                <a:solidFill>
                  <a:schemeClr val="tx1"/>
                </a:solidFill>
                <a:latin typeface="Arial" panose="020B0604020202020204" pitchFamily="34" charset="0"/>
              </a:rPr>
              <a:t>Bildungs- und Berufschancen</a:t>
            </a:r>
          </a:p>
        </p:txBody>
      </p:sp>
      <p:sp>
        <p:nvSpPr>
          <p:cNvPr id="18436" name="Text Box 6">
            <a:extLst>
              <a:ext uri="{FF2B5EF4-FFF2-40B4-BE49-F238E27FC236}">
                <a16:creationId xmlns:a16="http://schemas.microsoft.com/office/drawing/2014/main" id="{B1C36CD3-8855-4753-AF1F-76C8F2C80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5764213"/>
            <a:ext cx="10001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DE" altLang="de-DE" sz="800">
                <a:solidFill>
                  <a:schemeClr val="tx1"/>
                </a:solidFill>
                <a:latin typeface="Arial" panose="020B0604020202020204" pitchFamily="34" charset="0"/>
              </a:rPr>
              <a:t>istockphoto</a:t>
            </a:r>
          </a:p>
        </p:txBody>
      </p:sp>
      <p:sp>
        <p:nvSpPr>
          <p:cNvPr id="18437" name="Text Box 7">
            <a:extLst>
              <a:ext uri="{FF2B5EF4-FFF2-40B4-BE49-F238E27FC236}">
                <a16:creationId xmlns:a16="http://schemas.microsoft.com/office/drawing/2014/main" id="{569C584F-66E4-4424-A3CF-0BE6D1711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075" y="5764213"/>
            <a:ext cx="14446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DE" altLang="de-DE" sz="800">
                <a:solidFill>
                  <a:schemeClr val="tx1"/>
                </a:solidFill>
                <a:latin typeface="Arial" panose="020B0604020202020204" pitchFamily="34" charset="0"/>
              </a:rPr>
              <a:t>istockphoto/Jeffrey Smith</a:t>
            </a:r>
          </a:p>
        </p:txBody>
      </p:sp>
      <p:sp>
        <p:nvSpPr>
          <p:cNvPr id="18438" name="Text Box 8">
            <a:extLst>
              <a:ext uri="{FF2B5EF4-FFF2-40B4-BE49-F238E27FC236}">
                <a16:creationId xmlns:a16="http://schemas.microsoft.com/office/drawing/2014/main" id="{5AB31FE7-F906-463C-92E8-C7E928DF8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5764213"/>
            <a:ext cx="5810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DE" altLang="de-DE" sz="800">
                <a:solidFill>
                  <a:schemeClr val="tx1"/>
                </a:solidFill>
                <a:latin typeface="Arial" panose="020B0604020202020204" pitchFamily="34" charset="0"/>
              </a:rPr>
              <a:t>Sipa</a:t>
            </a:r>
          </a:p>
        </p:txBody>
      </p:sp>
      <p:sp>
        <p:nvSpPr>
          <p:cNvPr id="18439" name="Text Box 9">
            <a:extLst>
              <a:ext uri="{FF2B5EF4-FFF2-40B4-BE49-F238E27FC236}">
                <a16:creationId xmlns:a16="http://schemas.microsoft.com/office/drawing/2014/main" id="{4B1EF035-4D5C-4E70-BF6F-BE7DDA48E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61038"/>
            <a:ext cx="7969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DE" altLang="de-DE" sz="800">
                <a:solidFill>
                  <a:schemeClr val="tx1"/>
                </a:solidFill>
                <a:latin typeface="Arial" panose="020B0604020202020204" pitchFamily="34" charset="0"/>
              </a:rPr>
              <a:t>fotolia LLC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80B334E-6182-4D17-A095-A9A6C6304777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4297C06-9A03-4823-8685-E8C63CCD3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382"/>
            <a:ext cx="9144000" cy="50200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A211000-8C18-44E7-BA7F-51F0A85A2F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 dirty="0">
                <a:latin typeface="Arial" panose="020B0604020202020204" pitchFamily="34" charset="0"/>
              </a:rPr>
              <a:t>Bessere Berufschancen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5FB86B9-8A9E-4884-B808-396CE1C6DB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1354" y="1717675"/>
            <a:ext cx="8053388" cy="4768850"/>
          </a:xfrm>
        </p:spPr>
        <p:txBody>
          <a:bodyPr/>
          <a:lstStyle/>
          <a:p>
            <a:pPr eaLnBrk="1" hangingPunct="1">
              <a:buClr>
                <a:srgbClr val="000000"/>
              </a:buClr>
            </a:pPr>
            <a:r>
              <a:rPr lang="de-DE" altLang="de-DE" sz="2000" dirty="0">
                <a:latin typeface="Arial" panose="020B0604020202020204" pitchFamily="34" charset="0"/>
              </a:rPr>
              <a:t>	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Englisch allein reicht heutzutage nicht mehr aus </a:t>
            </a:r>
          </a:p>
          <a:p>
            <a:pPr eaLnBrk="1" hangingPunct="1">
              <a:buClr>
                <a:srgbClr val="000000"/>
              </a:buClr>
              <a:buFontTx/>
              <a:buNone/>
            </a:pPr>
            <a:endParaRPr lang="de-DE" altLang="de-DE" sz="2000" dirty="0">
              <a:latin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→ Schlüsselqualifikation Mehrsprachigkeit      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(Muttersprache + </a:t>
            </a:r>
            <a:r>
              <a:rPr lang="de-DE" sz="2000" u="sng" dirty="0">
                <a:latin typeface="Arial" pitchFamily="34" charset="0"/>
                <a:cs typeface="Arial" pitchFamily="34" charset="0"/>
              </a:rPr>
              <a:t>zwei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weitere </a:t>
            </a:r>
            <a:r>
              <a:rPr lang="de-DE" sz="2000" u="sng" dirty="0">
                <a:latin typeface="Arial" pitchFamily="34" charset="0"/>
                <a:cs typeface="Arial" pitchFamily="34" charset="0"/>
              </a:rPr>
              <a:t>moderne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Fremdsprachen)</a:t>
            </a:r>
          </a:p>
          <a:p>
            <a:pPr eaLnBrk="1" hangingPunct="1">
              <a:buClr>
                <a:srgbClr val="000000"/>
              </a:buClr>
              <a:buFontTx/>
              <a:buNone/>
            </a:pPr>
            <a:endParaRPr lang="de-DE" altLang="de-DE" sz="20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FontTx/>
              <a:buNone/>
            </a:pPr>
            <a:endParaRPr lang="de-DE" altLang="de-DE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  <a:buFontTx/>
              <a:buNone/>
            </a:pPr>
            <a:r>
              <a:rPr lang="de-DE" altLang="de-DE" sz="2000" dirty="0">
                <a:latin typeface="Arial" panose="020B0604020202020204" pitchFamily="34" charset="0"/>
              </a:rPr>
              <a:t>	Fremdsprachenkenntnisse werden heute auch von kaufmännischen und technischen Fachkräften erwartet</a:t>
            </a:r>
          </a:p>
        </p:txBody>
      </p:sp>
      <p:sp>
        <p:nvSpPr>
          <p:cNvPr id="19460" name="Text Box 6">
            <a:extLst>
              <a:ext uri="{FF2B5EF4-FFF2-40B4-BE49-F238E27FC236}">
                <a16:creationId xmlns:a16="http://schemas.microsoft.com/office/drawing/2014/main" id="{1C0EEC80-0C28-4AA1-96B8-0A739C1FC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134100"/>
            <a:ext cx="5915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de-DE" altLang="de-DE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Text Box 7">
            <a:extLst>
              <a:ext uri="{FF2B5EF4-FFF2-40B4-BE49-F238E27FC236}">
                <a16:creationId xmlns:a16="http://schemas.microsoft.com/office/drawing/2014/main" id="{1EEA93D1-498D-439F-9EAF-D05DDB3E0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520" y="5184165"/>
            <a:ext cx="6357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2000" dirty="0">
                <a:latin typeface="Arial" panose="020B0604020202020204" pitchFamily="34" charset="0"/>
              </a:rPr>
              <a:t>Mit Französisch fit für Europa und die Welt!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E629442-0DE0-4F75-B013-BB0ED562D7D6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B5A7CEC-5E70-44C7-9872-34774AA10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35075"/>
            <a:ext cx="82296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r>
              <a:rPr lang="de-DE" altLang="de-DE" sz="2000">
                <a:latin typeface="Arial" panose="020B0604020202020204" pitchFamily="34" charset="0"/>
              </a:rPr>
              <a:t>Die Europäische Kommission fordert:</a:t>
            </a:r>
          </a:p>
          <a:p>
            <a:pPr algn="ctr" eaLnBrk="1" hangingPunct="1"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r>
              <a:rPr lang="de-DE" altLang="de-DE" sz="2000" b="1">
                <a:latin typeface="Arial" panose="020B0604020202020204" pitchFamily="34" charset="0"/>
              </a:rPr>
              <a:t>Neben der Muttersprache</a:t>
            </a:r>
            <a:r>
              <a:rPr lang="de-DE" altLang="de-DE" sz="2000">
                <a:latin typeface="Arial" panose="020B0604020202020204" pitchFamily="34" charset="0"/>
              </a:rPr>
              <a:t> soll der europäische Bürger                                            mindestens </a:t>
            </a:r>
            <a:r>
              <a:rPr lang="de-DE" altLang="de-DE" sz="2000" b="1">
                <a:latin typeface="Arial" panose="020B0604020202020204" pitchFamily="34" charset="0"/>
              </a:rPr>
              <a:t>zwei moderne Fremdsprachen beherrschen</a:t>
            </a:r>
            <a:r>
              <a:rPr lang="de-DE" altLang="de-DE" sz="2000">
                <a:latin typeface="Arial" panose="020B0604020202020204" pitchFamily="34" charset="0"/>
              </a:rPr>
              <a:t>!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E65DF548-60B0-4A3A-8286-F237A475E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2876550"/>
            <a:ext cx="36576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Rectangle 4">
            <a:extLst>
              <a:ext uri="{FF2B5EF4-FFF2-40B4-BE49-F238E27FC236}">
                <a16:creationId xmlns:a16="http://schemas.microsoft.com/office/drawing/2014/main" id="{B3288F13-D017-4206-BCD5-B44BFC447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448300"/>
            <a:ext cx="82296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PoloST11KBuch" pitchFamily="2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rgbClr val="000000"/>
                </a:solidFill>
                <a:latin typeface="PoloST11KBuch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000000"/>
                </a:solidFill>
                <a:latin typeface="PoloST11KBuch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PoloST11KBuch" pitchFamily="2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r>
              <a:rPr lang="de-DE" altLang="de-DE" sz="2000" b="1">
                <a:latin typeface="Arial" panose="020B0604020202020204" pitchFamily="34" charset="0"/>
              </a:rPr>
              <a:t>Und Schulzeit ist „Sprachenlernzeit“!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C88AD7B-5A39-4888-86B2-8323913013E1}"/>
              </a:ext>
            </a:extLst>
          </p:cNvPr>
          <p:cNvSpPr txBox="1"/>
          <p:nvPr/>
        </p:nvSpPr>
        <p:spPr>
          <a:xfrm>
            <a:off x="5366656" y="6319838"/>
            <a:ext cx="3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Informationen zur 2. Fremdsprache Französisch am JGG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C3B586D-964F-41F1-9CE0-56CCDE4F5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pPr eaLnBrk="1" hangingPunct="1"/>
            <a:r>
              <a:rPr lang="de-DE" altLang="de-DE" sz="2800" dirty="0">
                <a:latin typeface="Arial" panose="020B0604020202020204" pitchFamily="34" charset="0"/>
              </a:rPr>
              <a:t>Bildungs- und Berufschancen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Praes040729">
  <a:themeElements>
    <a:clrScheme name="Praes040729 2">
      <a:dk1>
        <a:srgbClr val="800000"/>
      </a:dk1>
      <a:lt1>
        <a:srgbClr val="FFFFFF"/>
      </a:lt1>
      <a:dk2>
        <a:srgbClr val="FF9900"/>
      </a:dk2>
      <a:lt2>
        <a:srgbClr val="FFFF99"/>
      </a:lt2>
      <a:accent1>
        <a:srgbClr val="FF5050"/>
      </a:accent1>
      <a:accent2>
        <a:srgbClr val="CC3300"/>
      </a:accent2>
      <a:accent3>
        <a:srgbClr val="FFCAAA"/>
      </a:accent3>
      <a:accent4>
        <a:srgbClr val="DADADA"/>
      </a:accent4>
      <a:accent5>
        <a:srgbClr val="FFB3B3"/>
      </a:accent5>
      <a:accent6>
        <a:srgbClr val="B92D00"/>
      </a:accent6>
      <a:hlink>
        <a:srgbClr val="FFFF99"/>
      </a:hlink>
      <a:folHlink>
        <a:srgbClr val="FFCC00"/>
      </a:folHlink>
    </a:clrScheme>
    <a:fontScheme name="Praes040729">
      <a:majorFont>
        <a:latin typeface="PoloST11KBuch"/>
        <a:ea typeface=""/>
        <a:cs typeface=""/>
      </a:majorFont>
      <a:minorFont>
        <a:latin typeface="PoloST11KBuch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aes040729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040729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040729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040729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040729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040729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040729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040729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1788</Words>
  <Application>Microsoft Office PowerPoint</Application>
  <PresentationFormat>Bildschirmpräsentation (4:3)</PresentationFormat>
  <Paragraphs>295</Paragraphs>
  <Slides>36</Slides>
  <Notes>10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4" baseType="lpstr">
      <vt:lpstr>Arial</vt:lpstr>
      <vt:lpstr>Arial Narrow</vt:lpstr>
      <vt:lpstr>Calibri</vt:lpstr>
      <vt:lpstr>PoloST11KBuch</vt:lpstr>
      <vt:lpstr>Times New Roman</vt:lpstr>
      <vt:lpstr>Wingdings</vt:lpstr>
      <vt:lpstr>Praes040729</vt:lpstr>
      <vt:lpstr>Diagramm</vt:lpstr>
      <vt:lpstr>PowerPoint-Präsentation</vt:lpstr>
      <vt:lpstr>Ein paar Fakten</vt:lpstr>
      <vt:lpstr> </vt:lpstr>
      <vt:lpstr>PowerPoint-Präsentation</vt:lpstr>
      <vt:lpstr>Mit Französisch um die Welt</vt:lpstr>
      <vt:lpstr>Mit Französisch um die Welt </vt:lpstr>
      <vt:lpstr>PowerPoint-Präsentation</vt:lpstr>
      <vt:lpstr>Bessere Berufschancen</vt:lpstr>
      <vt:lpstr>Bildungs- und Berufschancen</vt:lpstr>
      <vt:lpstr>Bildungs- und Berufschancen</vt:lpstr>
      <vt:lpstr>Bildungs- und Berufschancen </vt:lpstr>
      <vt:lpstr>Bildungs- und Berufschancen</vt:lpstr>
      <vt:lpstr>PowerPoint-Präsentation</vt:lpstr>
      <vt:lpstr>PowerPoint-Präsentation</vt:lpstr>
      <vt:lpstr>Französisch in der Praxis</vt:lpstr>
      <vt:lpstr>Authentische Kommunikation</vt:lpstr>
      <vt:lpstr>Austausch mit Pernes-les-Fontaines  (Region Provence-Alpes-Côte d‘Azur)</vt:lpstr>
      <vt:lpstr>Unsere Partnerschule</vt:lpstr>
      <vt:lpstr>PowerPoint-Präsentation</vt:lpstr>
      <vt:lpstr>Ausflüge während des Austauschs</vt:lpstr>
      <vt:lpstr>Kursfahrt nach Paris</vt:lpstr>
      <vt:lpstr>Französisch in der Praxis</vt:lpstr>
      <vt:lpstr>Französisch ist eine SPRACHE, die man SPRICHT </vt:lpstr>
      <vt:lpstr>Förderung der kommunikativen Kompetenzen </vt:lpstr>
      <vt:lpstr>Französisch in der Praxis</vt:lpstr>
      <vt:lpstr>Französisch in der Praxis</vt:lpstr>
      <vt:lpstr>Französisch in der Praxis</vt:lpstr>
      <vt:lpstr>Methodenkompetenzen 1  </vt:lpstr>
      <vt:lpstr>Methodenkompetenzen 2  </vt:lpstr>
      <vt:lpstr>DELF am JGG: </vt:lpstr>
      <vt:lpstr>Wie ist DELF aufgebaut?</vt:lpstr>
      <vt:lpstr>PowerPoint-Präsentation</vt:lpstr>
      <vt:lpstr>Französisch in der Praxis</vt:lpstr>
      <vt:lpstr>FAZIT: Was bringt mir Französisch?</vt:lpstr>
      <vt:lpstr>Nützliche Internetlinks</vt:lpstr>
      <vt:lpstr> Allemands et Français:  Partenaires un jour,  partenaires toujours!  Franzosen und Deutsche: Einmal Freunde, immer Freunde!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2020-03-26T13:24:08Z</dcterms:created>
  <dcterms:modified xsi:type="dcterms:W3CDTF">2020-03-29T10:56:50Z</dcterms:modified>
</cp:coreProperties>
</file>